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5186" r:id="rId3"/>
    <p:sldMasterId id="2147485199" r:id="rId4"/>
    <p:sldMasterId id="2147485683" r:id="rId5"/>
    <p:sldMasterId id="2147485785" r:id="rId6"/>
    <p:sldMasterId id="2147489460" r:id="rId7"/>
    <p:sldMasterId id="2147489472" r:id="rId8"/>
    <p:sldMasterId id="2147491555" r:id="rId9"/>
  </p:sldMasterIdLst>
  <p:notesMasterIdLst>
    <p:notesMasterId r:id="rId20"/>
  </p:notesMasterIdLst>
  <p:handoutMasterIdLst>
    <p:handoutMasterId r:id="rId21"/>
  </p:handoutMasterIdLst>
  <p:sldIdLst>
    <p:sldId id="938" r:id="rId10"/>
    <p:sldId id="1039" r:id="rId11"/>
    <p:sldId id="1086" r:id="rId12"/>
    <p:sldId id="1099" r:id="rId13"/>
    <p:sldId id="1098" r:id="rId14"/>
    <p:sldId id="1100" r:id="rId15"/>
    <p:sldId id="1101" r:id="rId16"/>
    <p:sldId id="1103" r:id="rId17"/>
    <p:sldId id="1097" r:id="rId18"/>
    <p:sldId id="1074" r:id="rId19"/>
  </p:sldIdLst>
  <p:sldSz cx="9906000" cy="6858000" type="A4"/>
  <p:notesSz cx="6797675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orient="horz" pos="543">
          <p15:clr>
            <a:srgbClr val="A4A3A4"/>
          </p15:clr>
        </p15:guide>
        <p15:guide id="3" orient="horz" pos="3870">
          <p15:clr>
            <a:srgbClr val="A4A3A4"/>
          </p15:clr>
        </p15:guide>
        <p15:guide id="4" orient="horz" pos="2255">
          <p15:clr>
            <a:srgbClr val="A4A3A4"/>
          </p15:clr>
        </p15:guide>
        <p15:guide id="5" pos="6091">
          <p15:clr>
            <a:srgbClr val="A4A3A4"/>
          </p15:clr>
        </p15:guide>
        <p15:guide id="6" pos="139">
          <p15:clr>
            <a:srgbClr val="A4A3A4"/>
          </p15:clr>
        </p15:guide>
        <p15:guide id="7" pos="3071">
          <p15:clr>
            <a:srgbClr val="A4A3A4"/>
          </p15:clr>
        </p15:guide>
        <p15:guide id="8" pos="31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  <a:srgbClr val="A1F696"/>
    <a:srgbClr val="FCFBD9"/>
    <a:srgbClr val="0000FF"/>
    <a:srgbClr val="D9F1D3"/>
    <a:srgbClr val="FF00FF"/>
    <a:srgbClr val="B17ED8"/>
    <a:srgbClr val="782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84350" autoAdjust="0"/>
  </p:normalViewPr>
  <p:slideViewPr>
    <p:cSldViewPr snapToGrid="0" snapToObjects="1">
      <p:cViewPr>
        <p:scale>
          <a:sx n="120" d="100"/>
          <a:sy n="120" d="100"/>
        </p:scale>
        <p:origin x="-1392" y="-426"/>
      </p:cViewPr>
      <p:guideLst>
        <p:guide orient="horz" pos="2133"/>
        <p:guide orient="horz" pos="543"/>
        <p:guide orient="horz" pos="3870"/>
        <p:guide orient="horz" pos="2255"/>
        <p:guide pos="6091"/>
        <p:guide pos="139"/>
        <p:guide pos="3071"/>
        <p:guide pos="31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1980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2547D107-E14F-452F-B54F-AFDEC20077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14295B2B-A0C1-47E6-9AA5-BB6767C34A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r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B3DCCC5B-0D69-4075-9F63-525C7FF077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BA68403A-AAEE-4F04-ABD0-18B62CAB84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/>
            </a:lvl1pPr>
          </a:lstStyle>
          <a:p>
            <a:fld id="{18E0A9C0-8CF1-42E6-8855-3455DEFF50D8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1E8917-CCA3-4E8E-8E05-48E5BB6775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E7C65DF-477B-49E3-8695-5C353AAEBE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>
            <a:lvl1pPr algn="r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D1D5956-DAC0-419A-A5B5-9CCB405C89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AD3C50F-9F32-40EF-8C4F-EB69274DDE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41950" cy="4446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F9391F5-0372-4684-9B57-CE11BC032D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l" defTabSz="902014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A2576F5-F0AC-4DD9-8443-82CD5AFA6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43" tIns="45069" rIns="90143" bIns="45069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/>
            </a:lvl1pPr>
          </a:lstStyle>
          <a:p>
            <a:fld id="{C5388456-D9D8-40F0-A183-EB7EC29652A6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388" indent="-179388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58775" indent="-177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E3D437BE-6A7C-4F17-BE58-E09729A7C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0E7C6028-1CD9-422B-82C2-6A8A09A1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3A424638-4E1A-4E0C-8AC8-9CDC63AD1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734DFC-52BB-4030-9163-703B0DD0164A}" type="slidenum">
              <a:rPr lang="en-GB" altLang="ru-RU"/>
              <a:pPr/>
              <a:t>2</a:t>
            </a:fld>
            <a:endParaRPr lang="en-GB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CA9BC118-52CC-4853-B973-E00ACE4DD2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B96C3101-4E57-41D8-B5A8-012FA6C6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98C7E27B-6B9F-4A91-B37C-31EB21AC1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25BF0F-4D28-4D7E-B6C0-16B3A7864B89}" type="slidenum">
              <a:rPr lang="en-GB" altLang="ru-RU"/>
              <a:pPr/>
              <a:t>9</a:t>
            </a:fld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>
            <a:extLst>
              <a:ext uri="{FF2B5EF4-FFF2-40B4-BE49-F238E27FC236}">
                <a16:creationId xmlns:a16="http://schemas.microsoft.com/office/drawing/2014/main" id="{B7A960AA-4E3B-41A5-AF2A-D03BA41884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>
            <a:extLst>
              <a:ext uri="{FF2B5EF4-FFF2-40B4-BE49-F238E27FC236}">
                <a16:creationId xmlns:a16="http://schemas.microsoft.com/office/drawing/2014/main" id="{5A83CBE5-2F23-4599-981F-B138EC75FA9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>
            <a:extLst>
              <a:ext uri="{FF2B5EF4-FFF2-40B4-BE49-F238E27FC236}">
                <a16:creationId xmlns:a16="http://schemas.microsoft.com/office/drawing/2014/main" id="{C778E6F0-CE52-4B11-9B26-85CA5D4DB1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1360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5A82FC-72AC-40D1-9329-0FE7022767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6B285-4E28-4ACD-B5EB-62D433DD804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9115005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3D76-35BC-4C82-AA45-48BA12A6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CB26-5290-4224-9C48-983AB710646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3EBC6-C0E4-41E9-8E50-B456034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4F495-BE54-47EA-A48F-28C1B564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244F-E988-4462-B911-426AB7544DC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87501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D8AD2-6B8A-4E1B-9F36-1DA8C5BB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5CED-2C1C-49BF-9321-2F121B0BB78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A62B5-BF50-4022-AF42-853F8340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19D3C-5C77-4704-8E70-8BA3FEE1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F9CE0-B0E2-4272-8FCE-0539E9851AD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370013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3FDA45-C798-4498-A757-EC291C34C9F6}"/>
              </a:ext>
            </a:extLst>
          </p:cNvPr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06B75E21-964B-4D3A-9BC6-DF2A1925DD0F}"/>
              </a:ext>
            </a:extLst>
          </p:cNvPr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1E0C000-7434-46C0-8689-1F2639B60C20}"/>
              </a:ext>
            </a:extLst>
          </p:cNvPr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708B8E-C85B-40FA-9081-C85624D43EC4}"/>
              </a:ext>
            </a:extLst>
          </p:cNvPr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48A042B-2469-43E2-95AB-0B3AE9F1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DCF7-0977-48C0-BAAA-8D49551082E8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CE94784-29AC-46F2-AFD7-0B375E27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74C005A-F31B-4D9B-8659-3E339E5A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fld id="{A01CA2F6-A449-4DE1-88F3-FD9907568DA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92012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0F07-3D5A-466B-B3D5-BB91D52C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9EA1-50F1-4A06-B357-D6F357E666D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1BD7-85BA-4517-A458-F9AFA15B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F745-ACE6-44AB-A5C6-14CCF55A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DF431-205F-4F24-883B-D293A773E3B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4496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3137-AC55-44FC-9A89-CFF3B573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1B2A-34DC-4D6A-AB05-BA569097DE5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3F3F5-5CF1-48CE-A41E-9C49E816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9B0C-8E53-45F1-9A77-CF5CE730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A505-3B36-47CF-BD71-485AC7ADD4C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919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C2AAB1-62E7-42DD-B20F-3B699E98C3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8F035-DED6-46AA-8BB3-6A64B75D4DA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067222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A4177D7B-BFA8-435F-A448-E4BE276E9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761BC407-603A-4B6B-950B-5662E7C3D22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44EB5719-B1E9-4BBE-8A49-B1C6B92A8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9383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81518-4C3C-413D-B9C1-60912443CC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339A1-51BA-462F-8699-DF3FDC15B5F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700716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0F66B-0CD9-4512-BE67-6B2EF76F59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50BE-7E0B-411C-9AFB-399C87D6986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029122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0FDB0-120A-49D0-8AB4-FF87FFD9AB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B110A-DBF1-4CB8-A1CF-8C057C01734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450763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FBAFD8-2C75-4792-84BF-C050CDBA6C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25941-5FC0-45C8-9107-B7A1BED272A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707847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76912C-178A-4AE3-8F0F-8A1E15BA25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0AD0E-CD94-4EFA-AAA3-ED1A4BF5F1F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466472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C6A1F0-83AF-4105-A4C0-C78A4916E4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C1E8C-32E4-4454-9661-6A1C1670D09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029789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6B899-FDF8-4C07-BC92-BAB3F885FF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CB8C3-06C7-456B-99B7-B956BB5C30B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173384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CB6938-327D-4CE3-B5AE-4CA78069D5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3FF7A-B578-4A91-BAA1-F229C020324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9082939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476A9-8D7C-4309-83FD-985CEE6D36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9BFB8-5AE6-49B1-B9CF-CC21085FB49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727609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60CEC9-DDFB-4E6C-B3C9-48852CE0A1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05B1C-439C-4004-8AAC-AB187BA2F5B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0160359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588E23-A497-4484-A489-2D8EAA0376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76D8F-AB53-4718-8277-45A16F8E54C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836164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02AAB8C5-7529-44F5-BC35-AEBEF5539B7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>
            <a:extLst>
              <a:ext uri="{FF2B5EF4-FFF2-40B4-BE49-F238E27FC236}">
                <a16:creationId xmlns:a16="http://schemas.microsoft.com/office/drawing/2014/main" id="{9D594341-645B-4F92-9ABD-5BA3BCACA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>
            <a:extLst>
              <a:ext uri="{FF2B5EF4-FFF2-40B4-BE49-F238E27FC236}">
                <a16:creationId xmlns:a16="http://schemas.microsoft.com/office/drawing/2014/main" id="{77B6BF3E-1F2C-4DA4-B140-142CB75F6FE6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596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B08836-CD6D-480F-BA5C-998AD9C328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C653-C45A-47CE-8F77-82128124378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147392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04C9D7-67FE-43BC-AF97-146B5F4985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5F6D3-26AE-4E8E-A729-CBDDEC1F5FA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17411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8B288C-F667-4253-8E63-4EED1B861D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F253-32EF-40A8-BCAD-0ED3EA2AD50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603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4892A-B9E9-416F-8508-144971A2BD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CB5F3-E236-4093-B965-63518BDB067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14519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39A82D-4A4A-4056-B5C9-11D7EF1379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BFBFD-8579-4E4C-89B1-71594A98400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798337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5E8FAA1-1F40-4BD2-B5DC-0E34AC879F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405E7-794D-46F9-BBC3-F6AF310A346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610801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448F2D-E460-416C-9E6D-86678B7D65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5FA11-FB10-4BA9-A8D7-556E4CFCA58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8670100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2CEE3E-299F-454E-ACF9-E05C53FD14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7FFB5-74D9-4438-B75B-413CB5E61DC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9938811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836525-1A7F-4E74-A208-CF6757F928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6B341-5EE1-434A-AFF8-5A6B50134C1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119801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92D9F1-4EE0-43A8-94D0-0428ED5A5B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AD1F-C651-4FA1-957A-D726FB7612A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7781612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7364C8-42A1-4B90-B0AB-2E97BFC27B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B09CF-40D4-484D-8189-412727A357A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136698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72D03-FB54-4046-BDF7-F4EA0C735A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5DFF7-B632-4FAB-A24E-BD41B213E7B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82627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:a16="http://schemas.microsoft.com/office/drawing/2014/main" id="{2B8F231D-C369-4D88-A25F-C504B5BDC6C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297400" y="0"/>
            <a:ext cx="3168650" cy="6853238"/>
          </a:xfrm>
          <a:prstGeom prst="rect">
            <a:avLst/>
          </a:prstGeom>
          <a:solidFill>
            <a:schemeClr val="folHlink">
              <a:alpha val="7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pic>
        <p:nvPicPr>
          <p:cNvPr id="5" name="Picture 6" descr="C:\Documents and Settings\User\Рабочий стол\Old Desktop\Pictures\DES_Pistures_small\ToparGRES_2.JPG">
            <a:extLst>
              <a:ext uri="{FF2B5EF4-FFF2-40B4-BE49-F238E27FC236}">
                <a16:creationId xmlns:a16="http://schemas.microsoft.com/office/drawing/2014/main" id="{C5D4E1FA-87F2-4A55-A264-026D9575F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kazakhmys_White_logo">
            <a:extLst>
              <a:ext uri="{FF2B5EF4-FFF2-40B4-BE49-F238E27FC236}">
                <a16:creationId xmlns:a16="http://schemas.microsoft.com/office/drawing/2014/main" id="{652C89F8-CBFF-4FB7-A717-70EBD6A5DA1F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22250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2" y="2654304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2" y="3795715"/>
            <a:ext cx="2886075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93047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B693FF-39C0-4D10-92E9-CF8935719C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43F07-6B52-4254-9323-FDE6B80A7CE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98692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F92AE-7C8E-4437-8818-62FC205897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0BBD3-A268-4202-9C98-A2395E6D4E8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317220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9677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414B6-0C6E-4230-B5F2-1A33BCE2BF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AB429-EFD8-4002-BF8E-3D40F33B5CE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912861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6094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46014-B119-4576-867F-944B439492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A025B-285D-4CD5-9B3A-AD00FCD33EA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074185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A21517-7F81-4B33-BD42-429085B42D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CAF45-DDF2-41E6-B736-82CEE560A2F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073934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931146E-2E09-487B-8B77-F766287C18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E296F-CA4B-4E55-83E3-B506B518CA7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5645177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1113E48-5C45-45AE-B872-24E3F25E1E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2DBA8-2416-4FA5-9EEA-29010B5E8F6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0902846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27230"/>
            <a:ext cx="3259138" cy="707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209A2B-590C-4865-9918-D256F12DA8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D5057-C47E-4F32-8E6A-957863D7664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076984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967248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A7BAF2-C409-4D34-8EFF-C5D3261198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3856B-197E-4BEA-B61F-D86BBFD9A08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6674608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739B88-F8D6-4B1C-9345-E9AA85D2F1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5E4A7-DAB9-4388-B38C-448996E4E72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8333567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7" y="134938"/>
            <a:ext cx="6924675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CE0E9A-6724-4934-BC37-0345FFF5A1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12CBC-58A4-4687-B287-2FF9A2EF336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80566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134942"/>
            <a:ext cx="8193088" cy="396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425" y="3576638"/>
            <a:ext cx="9436100" cy="255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6E6B7A-1421-4CE5-A61E-37BCB75D3F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C0AB1-5D57-482A-A47D-4F5A1086C03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6356850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_v5">
            <a:extLst>
              <a:ext uri="{FF2B5EF4-FFF2-40B4-BE49-F238E27FC236}">
                <a16:creationId xmlns:a16="http://schemas.microsoft.com/office/drawing/2014/main" id="{903C37AC-EEBD-4D72-8978-9F820C98C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3" y="1196975"/>
            <a:ext cx="2886075" cy="108108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26253" y="2278069"/>
            <a:ext cx="2886075" cy="503237"/>
          </a:xfrm>
        </p:spPr>
        <p:txBody>
          <a:bodyPr lIns="91423" tIns="45712" bIns="45712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95620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3021E0-1BCE-4247-9D3B-1C676430B2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F0AA9-AB7C-49C4-BFC3-48298AE851D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7782606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D69452-97E7-4D80-B42E-DA2391CE01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37ADA-CEC0-44B1-984C-06518FF94A7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731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B2CFC-B300-4D98-8917-145550BE58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E64B0-65FD-4621-811B-C7AA7139E4C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716554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D922D5-0563-44EB-A92E-919FE54784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B84D-4985-46CE-A0BB-D26848B92F4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8904332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C0655-2276-4128-A38E-B733CC0018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4252B-8FF4-47EF-8CFE-0CEA8F67239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509263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FCAF928-7DF5-4574-B40E-17A7230861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E574E-0F13-4807-B779-7C3A1F18CDF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237552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A822D5D-9D9D-419A-8170-5AC0254086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1C64C-60D4-467F-9AEE-6D5624B6711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0844342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8A5AC8-F51F-4783-BD97-A48A6663F5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512A6-E035-4A83-BBB3-058543FC0A1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155219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126F78-87CC-4E28-9652-ED9C79D07D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6C6E0-8271-44FA-83D5-317527C240B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1261139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95CC5-1576-4EC6-9DB7-9E7B567BDB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33C0F-584A-4170-8836-AB4976C0DE3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8661446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206380"/>
            <a:ext cx="2359026" cy="59674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28" y="206380"/>
            <a:ext cx="6924675" cy="59674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E8C7A9-8030-4A1C-BAFC-E9073E81DC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A40C8-3E9B-45EB-A09A-BE00C7764D8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7438150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78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7C3D50-18ED-4B09-8553-74627841E2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1FFE2-50BE-4DC1-BA2A-02E8FD9115B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8808690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1387478"/>
            <a:ext cx="4641850" cy="4786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85A8C-6FE1-4FE9-9E5B-DC68C2D4B8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EB2B2-7F47-430B-89FF-43B707EC591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64125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D841954-5A0A-4149-90A1-E959FBFE6A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D727-77E3-4793-A89E-F16361BA302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4511357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5428" y="206375"/>
            <a:ext cx="7953375" cy="9715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5425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19678" y="1387479"/>
            <a:ext cx="4641850" cy="2316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25425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9678" y="3856038"/>
            <a:ext cx="4641850" cy="2317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9A6C2-4FB7-4329-BFFC-49523D30A7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B1C1-20FC-4F10-A719-BCBAA7C6F86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8273818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ED5F244B-5E2A-4B71-96F9-BB43D3875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D52CF310-0F0C-48ED-B93F-1714CD7F62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77234B5-52A3-41AB-8590-FAC90EE80A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39424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F4204-AF5B-4B7F-B4BB-1C11DF8E6E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264D3-6242-488C-B37B-F60906C72F1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4649693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1CB03-8E00-4105-A569-E062D75B2E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1A50E-4910-4046-84AE-88858D16A6D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6952817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1ACE1-35AA-44D3-B6FB-FC4FD64CD1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900D2-F5D1-4A43-8238-D1A1AB7ED61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1391774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D20459-36A5-464E-B029-2F212E7C1B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28C8-C95C-4393-BA97-038B8CB2EE2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907682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84DE30-E410-4D6B-8445-F3036EB14C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DBA60-D0FC-4C60-A9B2-C49037A753E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4200434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D89334-2C1C-46DD-866A-C677008874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4197D-B314-40BC-AE05-A5E294B942B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0808244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311B5-92D7-40D2-A990-B4692D4CFD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BB1E-A01E-4A72-99D6-FAC41FD9A71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1342338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59092-13EA-4D36-BC8A-AB4767F988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5BF3A-8B41-47B9-9358-C346C2548AF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678113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DD43F5A-822B-489D-B166-D0D6C93B98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DC444-9170-431A-BC3D-0D7E96E5AA5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2856279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B4214B-2D56-417A-8C72-DC9D7E1898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F5FC2-B17B-4E83-A942-B78296128E8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7639539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8124C-C356-4780-9060-5C5EE17448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B7939-E11C-4B4C-AB00-05EDF5CB79B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7923768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39B8836B-7A64-41CD-9312-E284057BF5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CF227DE7-6070-424E-898F-74DDA927A37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7EA14F6C-0211-4DE0-88C3-245688B48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16798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AD5978-47FA-4533-B14C-BA314C1201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6A1A4-0A79-4171-B71F-E4650179FAD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6586652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CC066-3972-4351-9F87-B690E8FE02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49E22-8251-4B06-80C8-FF31B5E9DB9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3399561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17DC2-BFED-4F23-8910-24D8A1C99F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3D072-1E25-4403-8456-F5C8E17F9AE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8181364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A4DFB8-9998-4D13-A5B0-CFF3CD82D8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D6742-FA82-4C0D-A10B-AEA8F7911B1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4235931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11AFE4-F097-494D-B55B-D6C0BA077C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377D8-957A-4453-A42B-DE41CA54FAB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903096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E65345-7741-4A8B-8052-5EA95327FC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4DF6-54F4-417F-968A-57A2584A4A7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710979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B7765-8365-4C28-8076-64B4D4038A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43504-2F31-4BAF-ADC0-B522A0D861F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612029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A24D65-3DA8-4505-B9F3-41419305BF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AFDD-737C-4B83-B1E4-3AE95C404A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5306399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1D7F0-006A-4C82-9DF8-0097EAD243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75517-ADA8-4BA6-B1B4-067E49F6EA9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569095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AB3F5-C59C-4792-A079-67FC3646F1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E1533-5A96-4DD9-9412-4BC7DE20BD4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847267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A7522A-24EB-4FF3-AB19-38481F8524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7FEA1-54AB-4E66-BE1C-68DA1E35CC0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0904495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>
            <a:extLst>
              <a:ext uri="{FF2B5EF4-FFF2-40B4-BE49-F238E27FC236}">
                <a16:creationId xmlns:a16="http://schemas.microsoft.com/office/drawing/2014/main" id="{28E5B840-7A35-46F9-B87E-4271F1CDA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767513" y="0"/>
            <a:ext cx="313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azakhmys_White_logo">
            <a:extLst>
              <a:ext uri="{FF2B5EF4-FFF2-40B4-BE49-F238E27FC236}">
                <a16:creationId xmlns:a16="http://schemas.microsoft.com/office/drawing/2014/main" id="{1CC125B3-9E4C-427F-9F32-8AC0C33DFF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74625"/>
            <a:ext cx="2095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862D3811-0021-40DE-8B81-2DE7AE0DCE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26255" y="2654310"/>
            <a:ext cx="2886075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4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26255" y="3795715"/>
            <a:ext cx="2886075" cy="581025"/>
          </a:xfrm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52768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46E28-26DB-41B7-833C-DD8A7FE4BF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70C99-1173-488D-9C3E-9B825F94E91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1622353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3CFFD-F5E8-45F1-9028-EBA28A04F9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73C40-211C-4AAB-9867-B5F009007A2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200557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425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9680" y="865188"/>
            <a:ext cx="4641850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F1E10-975E-4D9D-8081-2561B311E9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9F27E-89F1-48FF-97B0-B95F2D97A11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0665287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46100"/>
            <a:ext cx="89154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661512-6C53-4A75-92CB-FD77F12A7A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FC6AC-6FF1-4151-AF75-BA8576582A2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9367180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EC5F8E-CB78-4BCD-B093-928C06DB74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CB91A-7627-4958-A909-E4A42CF5E79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16574615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F0F094-C83B-4E6D-84BA-F6D94CB175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D412E-D4E0-4F04-AECC-D3522AA1CB8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9407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77355C-A6EC-43C3-B5A9-DA36C8BAE6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3E1AF-B1F2-45D8-84D0-E4500E3B950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465577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035016"/>
            <a:ext cx="3259138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9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0EE91-DE47-4B82-9B15-BF35FCCBC1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070A-B395-4C1D-89C2-AAA40FEF187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285990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967254"/>
            <a:ext cx="59436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F3CA4-F31B-4857-8DE6-D774B038A0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B3A03-E10D-4EFA-86AE-78BEFBD3256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3449248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8DF84-C6DB-44BD-8662-A45BEFF2F5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3D3CE-A9FE-414D-90EE-DC28DE70906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945573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9948" y="134938"/>
            <a:ext cx="344128" cy="6000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430" y="134938"/>
            <a:ext cx="6924675" cy="6000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F091D-6447-471A-B269-3B5B379B16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F4322-B7E1-4093-8DF9-2A5047CE0DC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8401543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99D1B329-F050-4171-847A-E62F38B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A3F5-E09C-4F8E-91EB-0A276157692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66E0EC1-17A7-464A-AEE4-0F92AE16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11156454-04CB-429B-AFCD-F38E8499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E1BD-59C7-4546-B636-D49A6EC53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997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C24C-4FE8-4F94-AAAC-9D6FAB83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37AA-FD8E-4E06-B33C-FE71B8187E3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B7081-600B-4989-A677-3D13025A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EF32-5490-44B5-9B42-278EAA72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FC1C-406A-4C4E-B09A-3CB93570E7A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173418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5A67-77A8-4C2A-A251-C65245D3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79F2-8FA4-43C1-B437-E4985823778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8CE5-7733-479B-89E9-F8C84F0C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5C83-3D8F-4C81-A5B8-82F0C495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7372F-5580-4AB1-8D3B-4F6CAD19557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041403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664F4-0F6D-4247-AC58-F270234A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97B3-CD0E-49B0-87F3-12143603E5D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A45CC-884C-4FA5-A30A-C577A068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15341-91D1-4683-A4E6-1F906137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C35F9-6072-4B97-B306-1F1B1A4C703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522851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A77A2-FE26-4A94-89F7-DD29CBBF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B4DA-A7B9-4520-BC3D-7E8ECA54E8A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307C9-327C-4600-887F-3F8BBB76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A007D-6C7A-476F-901C-97D514D1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3B44-A28B-4BD9-9880-560B16B8125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0331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6C551-AFEA-4241-B514-05A4D756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5BAD-F536-448E-96CA-978821F80A7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F7BCF-2402-470B-A74C-B10A121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EA742-CE9F-4B4C-B52E-C874EC69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37AA-A8D8-403E-A68A-D7773BBBE45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58030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>
            <a:extLst>
              <a:ext uri="{FF2B5EF4-FFF2-40B4-BE49-F238E27FC236}">
                <a16:creationId xmlns:a16="http://schemas.microsoft.com/office/drawing/2014/main" id="{CF5EEE85-770D-462E-BE9B-36B52B80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2713D5-3616-4DD4-95B7-F870265D1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E7E408-24E3-4082-B0E6-B03C4F4BEA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E68536F9-D82D-4949-B51A-8EAC3BF2EB3F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9B704863-E3D4-4DBA-807F-ADAF91CD5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2" name="Picture 34" descr="kazakhmys_White_logo">
            <a:extLst>
              <a:ext uri="{FF2B5EF4-FFF2-40B4-BE49-F238E27FC236}">
                <a16:creationId xmlns:a16="http://schemas.microsoft.com/office/drawing/2014/main" id="{F927E51F-7946-4A49-B6B8-834D8ADB2541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9">
            <a:extLst>
              <a:ext uri="{FF2B5EF4-FFF2-40B4-BE49-F238E27FC236}">
                <a16:creationId xmlns:a16="http://schemas.microsoft.com/office/drawing/2014/main" id="{FDB86CC4-AEA1-45A4-A6A8-35D95138A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6210300"/>
            <a:ext cx="94408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03" r:id="rId1"/>
    <p:sldLayoutId id="2147499218" r:id="rId2"/>
    <p:sldLayoutId id="2147499219" r:id="rId3"/>
    <p:sldLayoutId id="2147499220" r:id="rId4"/>
    <p:sldLayoutId id="2147499221" r:id="rId5"/>
    <p:sldLayoutId id="2147499222" r:id="rId6"/>
    <p:sldLayoutId id="2147499223" r:id="rId7"/>
    <p:sldLayoutId id="2147499224" r:id="rId8"/>
    <p:sldLayoutId id="2147499225" r:id="rId9"/>
    <p:sldLayoutId id="2147499226" r:id="rId10"/>
    <p:sldLayoutId id="2147499227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68232A3-FEBA-4343-A398-84B0C25AE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09BAFC0-4482-4F5B-B9AB-4DF6A23B9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EA12AB52-A524-4F55-B528-81A525C78C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AFAE0DD8-2C4C-4EEB-B13A-C1C9C9EDE8D3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49EF111-DD81-4855-83AB-DE4DACD34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2054" name="Picture 6" descr="kazakhmys_White_logo">
            <a:extLst>
              <a:ext uri="{FF2B5EF4-FFF2-40B4-BE49-F238E27FC236}">
                <a16:creationId xmlns:a16="http://schemas.microsoft.com/office/drawing/2014/main" id="{3586DD9D-D43D-40A8-A28C-92FFA2B528D1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F48B7D68-E6D0-468B-B0CA-9CBD31A3F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04" r:id="rId1"/>
    <p:sldLayoutId id="2147499228" r:id="rId2"/>
    <p:sldLayoutId id="2147499229" r:id="rId3"/>
    <p:sldLayoutId id="2147499230" r:id="rId4"/>
    <p:sldLayoutId id="2147499231" r:id="rId5"/>
    <p:sldLayoutId id="2147499232" r:id="rId6"/>
    <p:sldLayoutId id="2147499233" r:id="rId7"/>
    <p:sldLayoutId id="2147499234" r:id="rId8"/>
    <p:sldLayoutId id="2147499235" r:id="rId9"/>
    <p:sldLayoutId id="2147499236" r:id="rId10"/>
    <p:sldLayoutId id="2147499237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>
            <a:extLst>
              <a:ext uri="{FF2B5EF4-FFF2-40B4-BE49-F238E27FC236}">
                <a16:creationId xmlns:a16="http://schemas.microsoft.com/office/drawing/2014/main" id="{F4469D22-482F-4568-9773-6DE06A2C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47B1E7-A957-4A91-AB14-E7B4C0A57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6F470D-CDA6-43B0-BE7B-23D2DCC235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1D357469-9782-4F72-9D21-6F890E412A44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3077" name="Rectangle 18">
            <a:extLst>
              <a:ext uri="{FF2B5EF4-FFF2-40B4-BE49-F238E27FC236}">
                <a16:creationId xmlns:a16="http://schemas.microsoft.com/office/drawing/2014/main" id="{D71EB864-77D4-459E-9AFC-F7D4ECCFE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3078" name="Picture 34" descr="kazakhmys_White_logo">
            <a:extLst>
              <a:ext uri="{FF2B5EF4-FFF2-40B4-BE49-F238E27FC236}">
                <a16:creationId xmlns:a16="http://schemas.microsoft.com/office/drawing/2014/main" id="{F7D92CE0-F1C8-4A66-95A2-772F1F2CEEB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305" r:id="rId1"/>
    <p:sldLayoutId id="2147499238" r:id="rId2"/>
    <p:sldLayoutId id="2147499239" r:id="rId3"/>
    <p:sldLayoutId id="2147499240" r:id="rId4"/>
    <p:sldLayoutId id="2147499241" r:id="rId5"/>
    <p:sldLayoutId id="2147499242" r:id="rId6"/>
    <p:sldLayoutId id="2147499243" r:id="rId7"/>
    <p:sldLayoutId id="2147499244" r:id="rId8"/>
    <p:sldLayoutId id="2147499245" r:id="rId9"/>
    <p:sldLayoutId id="2147499246" r:id="rId10"/>
    <p:sldLayoutId id="2147499247" r:id="rId11"/>
    <p:sldLayoutId id="2147499248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>
            <a:extLst>
              <a:ext uri="{FF2B5EF4-FFF2-40B4-BE49-F238E27FC236}">
                <a16:creationId xmlns:a16="http://schemas.microsoft.com/office/drawing/2014/main" id="{2F1CC80E-B258-499A-8AF8-EC8872C9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100"/>
            <a:ext cx="9906000" cy="336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z="1000">
              <a:solidFill>
                <a:srgbClr val="00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FA0486-99D5-469C-B012-449532C72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C61C6C-C8CB-4199-ABC5-E2287E0EA8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7F56E2C3-0B04-46D7-AFFE-328B14D1CBE9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4101" name="Rectangle 18">
            <a:extLst>
              <a:ext uri="{FF2B5EF4-FFF2-40B4-BE49-F238E27FC236}">
                <a16:creationId xmlns:a16="http://schemas.microsoft.com/office/drawing/2014/main" id="{637DEDA2-81DF-4D22-9B2A-AE1597EB2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4102" name="Picture 34" descr="kazakhmys_White_logo">
            <a:extLst>
              <a:ext uri="{FF2B5EF4-FFF2-40B4-BE49-F238E27FC236}">
                <a16:creationId xmlns:a16="http://schemas.microsoft.com/office/drawing/2014/main" id="{B0133EAC-558F-4191-9206-197E269D95C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9306" r:id="rId1"/>
    <p:sldLayoutId id="2147499249" r:id="rId2"/>
    <p:sldLayoutId id="2147499250" r:id="rId3"/>
    <p:sldLayoutId id="2147499251" r:id="rId4"/>
    <p:sldLayoutId id="2147499252" r:id="rId5"/>
    <p:sldLayoutId id="2147499253" r:id="rId6"/>
    <p:sldLayoutId id="2147499254" r:id="rId7"/>
    <p:sldLayoutId id="2147499255" r:id="rId8"/>
    <p:sldLayoutId id="2147499256" r:id="rId9"/>
    <p:sldLayoutId id="2147499257" r:id="rId10"/>
    <p:sldLayoutId id="2147499258" r:id="rId11"/>
    <p:sldLayoutId id="2147499259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content_blue_banner">
            <a:extLst>
              <a:ext uri="{FF2B5EF4-FFF2-40B4-BE49-F238E27FC236}">
                <a16:creationId xmlns:a16="http://schemas.microsoft.com/office/drawing/2014/main" id="{4E0566EF-1541-4136-981F-1F3894CF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CC4A01DB-939A-4673-828C-965837B44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387475"/>
            <a:ext cx="9436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990" tIns="89984" rIns="91423" bIns="89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97268F-7A47-47E3-8F98-9C83C4C324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2100" y="645318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3A1AEC2A-54CE-463B-995E-83E30CDC7AAF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125" name="Rectangle 18">
            <a:extLst>
              <a:ext uri="{FF2B5EF4-FFF2-40B4-BE49-F238E27FC236}">
                <a16:creationId xmlns:a16="http://schemas.microsoft.com/office/drawing/2014/main" id="{705BAD83-EB73-40C8-BDCC-61E3AD58D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206375"/>
            <a:ext cx="7953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07" r:id="rId1"/>
    <p:sldLayoutId id="2147499260" r:id="rId2"/>
    <p:sldLayoutId id="2147499261" r:id="rId3"/>
    <p:sldLayoutId id="2147499262" r:id="rId4"/>
    <p:sldLayoutId id="2147499263" r:id="rId5"/>
    <p:sldLayoutId id="2147499264" r:id="rId6"/>
    <p:sldLayoutId id="2147499265" r:id="rId7"/>
    <p:sldLayoutId id="2147499266" r:id="rId8"/>
    <p:sldLayoutId id="2147499267" r:id="rId9"/>
    <p:sldLayoutId id="2147499268" r:id="rId10"/>
    <p:sldLayoutId id="2147499269" r:id="rId11"/>
    <p:sldLayoutId id="2147499270" r:id="rId12"/>
    <p:sldLayoutId id="2147499271" r:id="rId13"/>
    <p:sldLayoutId id="2147499272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Verdana" panose="020B0604030504040204" pitchFamily="34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5F658A9-F85B-4D4D-99B2-A5D71E4E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CC60F5D-033F-4BEE-BCE6-62162661D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07D6460B-435D-47B4-8942-DF5AB14E2B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0CD78FB0-1E67-48CE-9158-631BCB37D25C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FF34807-DD84-49AB-8DCB-541AD4361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6150" name="Picture 6" descr="kazakhmys_White_logo">
            <a:extLst>
              <a:ext uri="{FF2B5EF4-FFF2-40B4-BE49-F238E27FC236}">
                <a16:creationId xmlns:a16="http://schemas.microsoft.com/office/drawing/2014/main" id="{1D02AEA1-3665-4110-86AC-7D20ED92D7A8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10A30791-873D-4024-AB6D-244B884A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08" r:id="rId1"/>
    <p:sldLayoutId id="2147499273" r:id="rId2"/>
    <p:sldLayoutId id="2147499274" r:id="rId3"/>
    <p:sldLayoutId id="2147499275" r:id="rId4"/>
    <p:sldLayoutId id="2147499276" r:id="rId5"/>
    <p:sldLayoutId id="2147499277" r:id="rId6"/>
    <p:sldLayoutId id="2147499278" r:id="rId7"/>
    <p:sldLayoutId id="2147499279" r:id="rId8"/>
    <p:sldLayoutId id="2147499280" r:id="rId9"/>
    <p:sldLayoutId id="2147499281" r:id="rId10"/>
    <p:sldLayoutId id="214749928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642733-6448-4471-AC33-BA37D0BE6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C773517-FF36-41EF-9B9F-2E59DBBDE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3CB10DEB-CA3F-4521-AAD1-C10CA984F3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01C49767-E2B9-48D8-B3D1-741A04D17671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B91274C-17F2-4CD4-983A-762BEAF81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7174" name="Picture 6" descr="kazakhmys_White_logo">
            <a:extLst>
              <a:ext uri="{FF2B5EF4-FFF2-40B4-BE49-F238E27FC236}">
                <a16:creationId xmlns:a16="http://schemas.microsoft.com/office/drawing/2014/main" id="{CC296929-5F43-44AA-92AB-2F3D4C0FE22A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36F57F0A-049A-4586-8B50-AFC8C11A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09" r:id="rId1"/>
    <p:sldLayoutId id="2147499283" r:id="rId2"/>
    <p:sldLayoutId id="2147499284" r:id="rId3"/>
    <p:sldLayoutId id="2147499285" r:id="rId4"/>
    <p:sldLayoutId id="2147499286" r:id="rId5"/>
    <p:sldLayoutId id="2147499287" r:id="rId6"/>
    <p:sldLayoutId id="2147499288" r:id="rId7"/>
    <p:sldLayoutId id="2147499289" r:id="rId8"/>
    <p:sldLayoutId id="2147499290" r:id="rId9"/>
    <p:sldLayoutId id="2147499291" r:id="rId10"/>
    <p:sldLayoutId id="214749929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FE4BA47-57C0-4FD2-A640-887E7D7AA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"/>
            <a:ext cx="9906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1260FB-71E0-4750-8F1C-50A8BAD02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865188"/>
            <a:ext cx="9436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345540" name="Rectangle 4">
            <a:extLst>
              <a:ext uri="{FF2B5EF4-FFF2-40B4-BE49-F238E27FC236}">
                <a16:creationId xmlns:a16="http://schemas.microsoft.com/office/drawing/2014/main" id="{26FB349C-7836-4DC4-BC07-F9C6028426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6575" y="6650038"/>
            <a:ext cx="479425" cy="207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fld id="{F0497207-5D15-415B-AD38-341E8D674FB0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030133F-54AD-4A50-9730-5A20A464A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134938"/>
            <a:ext cx="819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pic>
        <p:nvPicPr>
          <p:cNvPr id="8198" name="Picture 6" descr="kazakhmys_White_logo">
            <a:extLst>
              <a:ext uri="{FF2B5EF4-FFF2-40B4-BE49-F238E27FC236}">
                <a16:creationId xmlns:a16="http://schemas.microsoft.com/office/drawing/2014/main" id="{B08469A4-7B5D-4E13-950E-49C4D7900154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14300"/>
            <a:ext cx="1284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B47CFDB6-82CC-471D-A5B1-DD319960B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210300"/>
            <a:ext cx="942816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10" r:id="rId1"/>
    <p:sldLayoutId id="2147499293" r:id="rId2"/>
    <p:sldLayoutId id="2147499294" r:id="rId3"/>
    <p:sldLayoutId id="2147499295" r:id="rId4"/>
    <p:sldLayoutId id="2147499296" r:id="rId5"/>
    <p:sldLayoutId id="2147499297" r:id="rId6"/>
    <p:sldLayoutId id="2147499298" r:id="rId7"/>
    <p:sldLayoutId id="2147499299" r:id="rId8"/>
    <p:sldLayoutId id="2147499300" r:id="rId9"/>
    <p:sldLayoutId id="2147499301" r:id="rId10"/>
    <p:sldLayoutId id="214749930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9FD3AF8-9B71-4776-A0C4-DBF4DB469079}"/>
              </a:ext>
            </a:extLst>
          </p:cNvPr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EEAF423-62B9-41DC-B2A4-D4DCABEBBE17}"/>
              </a:ext>
            </a:extLst>
          </p:cNvPr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20" name="Title Placeholder 8">
            <a:extLst>
              <a:ext uri="{FF2B5EF4-FFF2-40B4-BE49-F238E27FC236}">
                <a16:creationId xmlns:a16="http://schemas.microsoft.com/office/drawing/2014/main" id="{5F8DD2BD-523F-4F85-A8B9-0963DD6484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9221" name="Text Placeholder 29">
            <a:extLst>
              <a:ext uri="{FF2B5EF4-FFF2-40B4-BE49-F238E27FC236}">
                <a16:creationId xmlns:a16="http://schemas.microsoft.com/office/drawing/2014/main" id="{FC6F6955-BA9A-42D4-B1A7-ED6FAF069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AF30977-6B83-468B-AF7D-0BB90736B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DD362-44BD-4E1A-94C1-82EAD990BFA6}" type="datetimeFigureOut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98AC3EB-2210-4CDF-A9DF-CD78D8E46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CA69D6-D029-4159-98BD-0E9AFD79E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F955770-5A9A-4481-8AA6-292313B6DE0C}" type="slidenum">
              <a:rPr lang="en-GB" altLang="ru-RU"/>
              <a:pPr/>
              <a:t>‹#›</a:t>
            </a:fld>
            <a:endParaRPr lang="en-GB" altLang="ru-RU"/>
          </a:p>
        </p:txBody>
      </p:sp>
      <p:grpSp>
        <p:nvGrpSpPr>
          <p:cNvPr id="9225" name="Group 1">
            <a:extLst>
              <a:ext uri="{FF2B5EF4-FFF2-40B4-BE49-F238E27FC236}">
                <a16:creationId xmlns:a16="http://schemas.microsoft.com/office/drawing/2014/main" id="{DE60B612-D368-46BE-9FD1-BE0C19EEF18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90FC02-09A7-47C5-BE70-8D241D314ED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05B0A93-909C-4B53-93C7-64563BEFFC3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9311" r:id="rId1"/>
    <p:sldLayoutId id="2147499312" r:id="rId2"/>
    <p:sldLayoutId id="2147499313" r:id="rId3"/>
    <p:sldLayoutId id="2147499314" r:id="rId4"/>
    <p:sldLayoutId id="2147499315" r:id="rId5"/>
    <p:sldLayoutId id="2147499316" r:id="rId6"/>
    <p:sldLayoutId id="2147499317" r:id="rId7"/>
    <p:sldLayoutId id="2147499318" r:id="rId8"/>
    <p:sldLayoutId id="2147499319" r:id="rId9"/>
    <p:sldLayoutId id="2147499320" r:id="rId10"/>
    <p:sldLayoutId id="21474993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>
            <a:extLst>
              <a:ext uri="{FF2B5EF4-FFF2-40B4-BE49-F238E27FC236}">
                <a16:creationId xmlns:a16="http://schemas.microsoft.com/office/drawing/2014/main" id="{30D6FCC2-4EC3-4CC2-9FAF-240B5AF1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E4299E-2A45-40CB-9697-FFC5DBC3544D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9699" name="Picture 2" descr="E:\Новая папка (6)\IMG_1048.JPG">
            <a:extLst>
              <a:ext uri="{FF2B5EF4-FFF2-40B4-BE49-F238E27FC236}">
                <a16:creationId xmlns:a16="http://schemas.microsoft.com/office/drawing/2014/main" id="{84B84008-5CB6-478F-9036-4C3C816C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r="7408" b="15179"/>
          <a:stretch>
            <a:fillRect/>
          </a:stretch>
        </p:blipFill>
        <p:spPr bwMode="auto">
          <a:xfrm>
            <a:off x="-6350" y="0"/>
            <a:ext cx="99123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>
            <a:extLst>
              <a:ext uri="{FF2B5EF4-FFF2-40B4-BE49-F238E27FC236}">
                <a16:creationId xmlns:a16="http://schemas.microsoft.com/office/drawing/2014/main" id="{37CEDA7F-E117-405A-880F-FF6F2025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806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772C0AD7-141A-4029-8A74-17B968BA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5613400"/>
            <a:ext cx="9912350" cy="1244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217" tIns="45608" rIns="91217" bIns="45608" anchor="ctr"/>
          <a:lstStyle>
            <a:lvl1pPr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94438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Информация о ходе исполнения утвержденной инвестиционной программы АО «Астана-Энергия» за </a:t>
            </a:r>
            <a:r>
              <a:rPr lang="en-US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III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 квартал 2020 года.</a:t>
            </a:r>
          </a:p>
          <a:p>
            <a:pPr algn="ctr">
              <a:buFont typeface="Arial" pitchFamily="34" charset="0"/>
              <a:buNone/>
              <a:defRPr/>
            </a:pPr>
            <a:endParaRPr lang="ru-RU" altLang="ru-RU" sz="1000" b="1" kern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г. </a:t>
            </a:r>
            <a:r>
              <a:rPr lang="ru-RU" sz="1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Нур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-Султан 2020 г.</a:t>
            </a:r>
            <a:endParaRPr lang="ru-RU" alt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2B3B0BB7-5D17-4DD1-A20A-E00DBCB64A40}"/>
              </a:ext>
            </a:extLst>
          </p:cNvPr>
          <p:cNvSpPr txBox="1">
            <a:spLocks/>
          </p:cNvSpPr>
          <p:nvPr/>
        </p:nvSpPr>
        <p:spPr bwMode="auto">
          <a:xfrm>
            <a:off x="425450" y="3192463"/>
            <a:ext cx="9240838" cy="720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>
            <a:extLst>
              <a:ext uri="{FF2B5EF4-FFF2-40B4-BE49-F238E27FC236}">
                <a16:creationId xmlns:a16="http://schemas.microsoft.com/office/drawing/2014/main" id="{7E580D19-F23A-4B97-A6FE-1DBF3565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D396DE-B089-442D-9427-60E4F7601458}" type="slidenum">
              <a:rPr lang="en-GB" altLang="ru-RU"/>
              <a:pPr/>
              <a:t>2</a:t>
            </a:fld>
            <a:endParaRPr lang="en-GB" altLang="ru-RU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32E85443-FC5F-4FB3-82C5-16E754FE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8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Общая информация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122836A6-AD99-49FA-B3B3-357D041A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Group 369">
            <a:extLst>
              <a:ext uri="{FF2B5EF4-FFF2-40B4-BE49-F238E27FC236}">
                <a16:creationId xmlns:a16="http://schemas.microsoft.com/office/drawing/2014/main" id="{FC719BF6-CD58-4F88-ACDE-499BA5C75BE5}"/>
              </a:ext>
            </a:extLst>
          </p:cNvPr>
          <p:cNvGraphicFramePr>
            <a:graphicFrameLocks noGrp="1"/>
          </p:cNvGraphicFramePr>
          <p:nvPr/>
        </p:nvGraphicFramePr>
        <p:xfrm>
          <a:off x="151073" y="3460561"/>
          <a:ext cx="9621079" cy="30754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83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Электрическая мощность, МВт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Тепловая мощность, Гкал/ч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Установленная мощность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Располагаемая мощность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Установленная мощность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Располагаемая мощность в горячей воде</a:t>
                      </a:r>
                    </a:p>
                  </a:txBody>
                  <a:tcPr marL="84411" marR="84411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«Астана-Энергия», в т.ч.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844,4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580,42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ТЭЦ-1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871,6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744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ТЭЦ-2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1 918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Районные котельные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36,42</a:t>
                      </a:r>
                    </a:p>
                  </a:txBody>
                  <a:tcPr marL="84411" marR="84411" anchor="ctr" horzOverflow="overflow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55500">
                          <a:srgbClr val="A6BBEF"/>
                        </a:gs>
                        <a:gs pos="88000">
                          <a:schemeClr val="accent1">
                            <a:tint val="44500"/>
                            <a:satMod val="160000"/>
                            <a:lumMod val="79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Прямоугольник 8">
            <a:extLst>
              <a:ext uri="{FF2B5EF4-FFF2-40B4-BE49-F238E27FC236}">
                <a16:creationId xmlns:a16="http://schemas.microsoft.com/office/drawing/2014/main" id="{F1B34B78-3A1D-4092-AA5C-A0388B4A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935038"/>
            <a:ext cx="9717087" cy="235743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видами деятельности АО «Астана-Энергия» являются производство                                                   и реализация тепловой и электрической энергии.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местному разделу Государственного регистра субъектов естественных монополий по городу Нур-Султан АО «Астана-Энергия» по деятельности по производству тепловой энергии является субъектом естественной монополии.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АО «Астана-Энергия» входят: ТЭЦ-1, ТЭЦ-2 и угольные районные котельные.</a:t>
            </a:r>
          </a:p>
          <a:p>
            <a:pPr indent="0" algn="just">
              <a:buFont typeface="Arial" pitchFamily="34" charset="0"/>
              <a:buNone/>
              <a:defRPr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ТЭЦ-1 находятся в эксплуатации 3 энергетических котла, 7 водогрейных котлов,  3 турбоагрегата. На ТЭЦ-2 - 7 энергетических котлов, 6 водогрейных котлов и 5 турбоагрегата. На Районной котельной, работающей на угле, - 36 котлов.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C01DF10C-4350-48BB-921D-7A780EEAF3C5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0728" name="object 7">
            <a:extLst>
              <a:ext uri="{FF2B5EF4-FFF2-40B4-BE49-F238E27FC236}">
                <a16:creationId xmlns:a16="http://schemas.microsoft.com/office/drawing/2014/main" id="{A10B0DEE-FCE0-4C9E-AD5F-AC2E728D9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65100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30729" name="Прямоугольник 2">
            <a:extLst>
              <a:ext uri="{FF2B5EF4-FFF2-40B4-BE49-F238E27FC236}">
                <a16:creationId xmlns:a16="http://schemas.microsoft.com/office/drawing/2014/main" id="{195C5580-2B47-4C70-9F71-838E7BF8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>
            <a:extLst>
              <a:ext uri="{FF2B5EF4-FFF2-40B4-BE49-F238E27FC236}">
                <a16:creationId xmlns:a16="http://schemas.microsoft.com/office/drawing/2014/main" id="{AFD6B809-D982-460D-9B48-FA6C84AA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DA0D75-F8BB-43B5-8B21-0ABD28D3C711}" type="slidenum">
              <a:rPr lang="en-GB" altLang="ru-RU">
                <a:solidFill>
                  <a:srgbClr val="045C75"/>
                </a:solidFill>
              </a:rPr>
              <a:pPr/>
              <a:t>3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CBBC4361-5E57-46BD-88A8-980B5719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И</a:t>
            </a:r>
            <a:r>
              <a:rPr lang="ru-RU" altLang="ru-RU" b="1">
                <a:solidFill>
                  <a:srgbClr val="FFFFFF"/>
                </a:solidFill>
              </a:rPr>
              <a:t>нвестиционная программы АО «Астана-Энергия»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FACD8144-51E6-42EC-9858-66F29B569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4C4FB6D8-8830-4AEA-B8AE-60F22FAB5206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1750" name="object 7">
            <a:extLst>
              <a:ext uri="{FF2B5EF4-FFF2-40B4-BE49-F238E27FC236}">
                <a16:creationId xmlns:a16="http://schemas.microsoft.com/office/drawing/2014/main" id="{9EFB4751-F538-4C51-B3AE-65409A65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2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B4D8D995-FC84-4543-B48D-4F271AA2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773113"/>
            <a:ext cx="9758362" cy="574833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АО «Астана-Энергия» по производству тепловой энергии утверждена приказом уполномоченного органа на 2018-2022 годы на общую                                                 сумму 4 872 573 тыс. тенге.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приказу Департамента Комитета по регулированию естественных монополий Министерства национальной экономики Республики Казахстан по городу Нур-Султану (далее – Департамент) от 18 марта 2020 года №18-ОД, согласованного Управлением топливно-энергетического комплекса и коммунального хозяйства города Нур-Султан, инвестиционная программа по производству тепловой энергии Общества на 2020 год утверждена на                               сумму 985 256 тыс. тенге без НДС.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текущем году Обществом в связи с производственной необходимостью в рамках инвестиционной программы по производству тепловой энергии, по согласованию с Управлением топливно-энергетического комплекса и коммунального хозяйства города Нур-Султан, выполняются новые мероприятия, согласно которым в соответствии с пунктом 7 статьи 21 Закона Республики Казахстан «О естественных монополиях» планируется внесение корректировок и изменений в утвержденную инвестиционную программу в рамках общей утвержденной годовой суммы, в том числе: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выполнение работы по разработке проектно-сметной документации по проекту пуско-наладочных работ по газификации ТЭЦ-1 и водогрейных котлов ТЭЦ-2;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выполнение работы по ремонту подъездных железнодорожных путей АО «Астана-Энергия» ТЭЦ-2 по производству подъемочного ремонта путей 6-7 в городе Нур-Султан;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выполнение работы по ремонту котлоагрегата ст.№7 на ТЭЦ-2.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>
            <a:extLst>
              <a:ext uri="{FF2B5EF4-FFF2-40B4-BE49-F238E27FC236}">
                <a16:creationId xmlns:a16="http://schemas.microsoft.com/office/drawing/2014/main" id="{2C34EF0C-2785-44F3-AA65-30643FC4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6E7F77-2621-4DDA-A6D5-4F6062B2B68A}" type="slidenum">
              <a:rPr lang="en-GB" altLang="ru-RU">
                <a:solidFill>
                  <a:srgbClr val="045C75"/>
                </a:solidFill>
              </a:rPr>
              <a:pPr/>
              <a:t>4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90FC3905-2E3C-475F-84A5-99EE8AF1A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>
                <a:solidFill>
                  <a:srgbClr val="FFFFFF"/>
                </a:solidFill>
              </a:rPr>
              <a:t>Исполнение </a:t>
            </a:r>
            <a:r>
              <a:rPr lang="ru-RU" altLang="ru-RU" b="1">
                <a:solidFill>
                  <a:srgbClr val="FFFFFF"/>
                </a:solidFill>
              </a:rPr>
              <a:t>утвержденной</a:t>
            </a:r>
            <a:r>
              <a:rPr lang="ru-RU" altLang="ru-RU">
                <a:solidFill>
                  <a:srgbClr val="FFFFFF"/>
                </a:solidFill>
              </a:rPr>
              <a:t> инвестиционной программы</a:t>
            </a:r>
            <a:endParaRPr lang="en-US" altLang="ru-RU" baseline="-25000">
              <a:solidFill>
                <a:srgbClr val="FFFFFF"/>
              </a:solidFill>
            </a:endParaRP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B0F7AD72-819C-471B-8ABE-3C35BBC8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9D38BC89-D8D1-49C9-9B06-25042EDC3AA4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2774" name="object 7">
            <a:extLst>
              <a:ext uri="{FF2B5EF4-FFF2-40B4-BE49-F238E27FC236}">
                <a16:creationId xmlns:a16="http://schemas.microsoft.com/office/drawing/2014/main" id="{53488E69-FC41-49E1-BEF9-D30844E2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2542F3-DAED-4C82-943C-72FABD29951E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946150"/>
          <a:ext cx="9677400" cy="5133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</a:t>
                      </a:r>
                      <a:br>
                        <a:rPr lang="ru-RU" sz="1400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Наименование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Сумма инвестиции тыс. тенге без НДС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Выполнение, тыс. тенге без НДС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ТЭЦ-1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Замена (демонтаж, монтаж) атмосферного деаэратора ДСА-75 ст.№ 1 на ДА-50 в комплекте с охладителем согласно разработанного Проекта.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25 601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Договор №76/20-8 А-Э от 30.06.2020г. Заключен с ТОО "Жылу-ХХI". Окончание работ - ноябрь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Модернизация химической лаборатории. Покупка оборудования: весы электронные СЕ224-С); аквадистиллятор ДЭ-25М; лабораторная муфельная печь СНОЛ; стол лабораторный пристенный; стол для аналитических весов СЛВ; шкаф для хранения хим. посуды (6 шт.); щековая дробилка ВВ-200; анализаторы натрия МАРК-100.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3 635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3 357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Мероприятие выполнено. Акты выполненных работ от 25.06.2020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ТЭЦ-2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5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Покупка багерного насоса типа ГрТ1250/71 на БН-3 (2018 г.), БН-6 (2019 г.), БН-2 (2020 г.), БН-4 (2021 г.), БН-1,5 (2022 г.) - 6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11 520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Договор №84/20-8 А-Э от 10.07.2020 г. Заключен - ТОО "НасосСервис". Поставка ожидается в ноябре 2020 года.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Покупка вала с дисками, черт. 3.101.16-СБ (ротор) ММТ-5Б (2018 г.), 3Б,Г (2019 г.), 2Г (2020 г.), 4Г (2021 г.), 5Г,6Б (2022 г.) - 7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11 811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14 350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Мероприятие выполнено. Акт выполненных работ от 13.08.2020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>
            <a:extLst>
              <a:ext uri="{FF2B5EF4-FFF2-40B4-BE49-F238E27FC236}">
                <a16:creationId xmlns:a16="http://schemas.microsoft.com/office/drawing/2014/main" id="{790B7558-BACC-458A-ABD9-6E3952E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6DFB9-5C71-4F05-84A7-95D8DD4FEED0}" type="slidenum">
              <a:rPr lang="en-GB" altLang="ru-RU">
                <a:solidFill>
                  <a:srgbClr val="045C75"/>
                </a:solidFill>
              </a:rPr>
              <a:pPr/>
              <a:t>5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338F086-20D8-4E7B-B003-AC9E49BB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>
                <a:solidFill>
                  <a:srgbClr val="FFFFFF"/>
                </a:solidFill>
              </a:rPr>
              <a:t>Исполнение </a:t>
            </a:r>
            <a:r>
              <a:rPr lang="ru-RU" altLang="ru-RU" b="1">
                <a:solidFill>
                  <a:srgbClr val="FFFFFF"/>
                </a:solidFill>
              </a:rPr>
              <a:t>утвержденной</a:t>
            </a:r>
            <a:r>
              <a:rPr lang="ru-RU" altLang="ru-RU">
                <a:solidFill>
                  <a:srgbClr val="FFFFFF"/>
                </a:solidFill>
              </a:rPr>
              <a:t> инвестиционной программы</a:t>
            </a:r>
            <a:endParaRPr lang="en-US" altLang="ru-RU" baseline="-25000">
              <a:solidFill>
                <a:srgbClr val="FFFFFF"/>
              </a:solidFill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15D16836-3FAA-4280-827C-F2D8FFB9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C63C3FEF-89AF-4CD4-A81C-53957F548B60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3798" name="object 7">
            <a:extLst>
              <a:ext uri="{FF2B5EF4-FFF2-40B4-BE49-F238E27FC236}">
                <a16:creationId xmlns:a16="http://schemas.microsoft.com/office/drawing/2014/main" id="{B45826C3-D54B-4515-AE14-00043988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3CA3B89-0DC1-467B-8E83-39AD949303EF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946150"/>
          <a:ext cx="9677400" cy="5557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</a:t>
                      </a:r>
                      <a:br>
                        <a:rPr lang="ru-RU" sz="1400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Наименование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Сумма инвестиции тыс. тенге без НДС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Выполнение, тыс. тенге без НДС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ТЭЦ-2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Разработка проектно-сметной документации на монтаж автоматической пожарной сигнализации на объектах ТЭЦ-2 АО «Астана-Энергия»: Секции с 1РО по 3НО, 2РО, 3РО КРУ-6/0,4кВ главного корпуса ТЭЦ-2; помещение щита постоянного тока ЩПТ-3; помещение ЗГД-1,2, комната допусков электроцеха; Главный щит управления ТЭЦ-2; блочные щиты управления БЩУ-1,2,3,4; помещение мастерской по ремонту низковольтного оборудования (отм. 08,40м. главного корпуса); помещениe релейной панели на отм.12,0м. Турбинного цеха; помещение сборок к/а ст.№7 в кабельном полуэтаже на отм. 0,00м.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19 439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Договор №35/20-8 А-Э от 06.05.2020г. заключен - ТОО "ЖОБА".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Проект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разработан. Выполняется экспертиза ПСД.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Замена ручной запорной арматуры оборудования узла нейтрализации, на дисковые поворотные затворы с двумя присоединительными фланцами с электроприводом в комплекте в количестве 22 шт. (Д</a:t>
                      </a:r>
                      <a:r>
                        <a:rPr lang="ru-RU" sz="1400" u="none" strike="noStrike" baseline="-25000">
                          <a:effectLst/>
                          <a:latin typeface="+mj-lt"/>
                        </a:rPr>
                        <a:t>у</a:t>
                      </a:r>
                      <a:r>
                        <a:rPr lang="ru-RU" sz="1400" u="none" strike="noStrike">
                          <a:effectLst/>
                          <a:latin typeface="+mj-lt"/>
                        </a:rPr>
                        <a:t>250*2, Д</a:t>
                      </a:r>
                      <a:r>
                        <a:rPr lang="ru-RU" sz="1400" u="none" strike="noStrike" baseline="-25000">
                          <a:effectLst/>
                          <a:latin typeface="+mj-lt"/>
                        </a:rPr>
                        <a:t>у</a:t>
                      </a:r>
                      <a:r>
                        <a:rPr lang="ru-RU" sz="1400" u="none" strike="noStrike">
                          <a:effectLst/>
                          <a:latin typeface="+mj-lt"/>
                        </a:rPr>
                        <a:t>-200*10, Д</a:t>
                      </a:r>
                      <a:r>
                        <a:rPr lang="ru-RU" sz="1400" u="none" strike="noStrike" baseline="-25000">
                          <a:effectLst/>
                          <a:latin typeface="+mj-lt"/>
                        </a:rPr>
                        <a:t>у</a:t>
                      </a:r>
                      <a:r>
                        <a:rPr lang="ru-RU" sz="1400" u="none" strike="noStrike">
                          <a:effectLst/>
                          <a:latin typeface="+mj-lt"/>
                        </a:rPr>
                        <a:t>-300*10).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26 434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21 245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Мероприятие выполнено. Акт выполненных работ от 21.09.2020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Покрытие антигорючим (противопожарным) материалом силовых и контрольных кабелей котельного отделения ВКЦ. ТЭЦ-2 АО «Астана-Энергия».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27 369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26 550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Мероприятие выполнено. Акт выполненных работ от 12.08.2020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>
            <a:extLst>
              <a:ext uri="{FF2B5EF4-FFF2-40B4-BE49-F238E27FC236}">
                <a16:creationId xmlns:a16="http://schemas.microsoft.com/office/drawing/2014/main" id="{DD6046B2-1AB7-4F15-8EF6-42B99BF6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F0BBBE-AAC4-4D39-BDEB-07CB76FBB108}" type="slidenum">
              <a:rPr lang="en-GB" altLang="ru-RU">
                <a:solidFill>
                  <a:srgbClr val="045C75"/>
                </a:solidFill>
              </a:rPr>
              <a:pPr/>
              <a:t>6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43328DA0-8974-4395-965B-1B4DC734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>
                <a:solidFill>
                  <a:srgbClr val="FFFFFF"/>
                </a:solidFill>
              </a:rPr>
              <a:t>Исполнение </a:t>
            </a:r>
            <a:r>
              <a:rPr lang="ru-RU" altLang="ru-RU" b="1">
                <a:solidFill>
                  <a:srgbClr val="FFFFFF"/>
                </a:solidFill>
              </a:rPr>
              <a:t>утвержденной</a:t>
            </a:r>
            <a:r>
              <a:rPr lang="ru-RU" altLang="ru-RU">
                <a:solidFill>
                  <a:srgbClr val="FFFFFF"/>
                </a:solidFill>
              </a:rPr>
              <a:t> инвестиционной программы</a:t>
            </a:r>
            <a:endParaRPr lang="en-US" altLang="ru-RU" baseline="-25000">
              <a:solidFill>
                <a:srgbClr val="FFFFFF"/>
              </a:solidFill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7CBB28CC-6715-4FAF-87E2-ED55731A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8F2E2D0A-4B53-4304-9A56-B670C685D8FC}"/>
              </a:ext>
            </a:extLst>
          </p:cNvPr>
          <p:cNvSpPr/>
          <p:nvPr/>
        </p:nvSpPr>
        <p:spPr>
          <a:xfrm>
            <a:off x="0" y="3175"/>
            <a:ext cx="598488" cy="69056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4822" name="object 7">
            <a:extLst>
              <a:ext uri="{FF2B5EF4-FFF2-40B4-BE49-F238E27FC236}">
                <a16:creationId xmlns:a16="http://schemas.microsoft.com/office/drawing/2014/main" id="{EFD24443-0894-423A-B80A-4BB3FAE5C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A0405E4-A27F-4C4C-8843-D904BC7C0EE1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946150"/>
          <a:ext cx="9677400" cy="5568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№</a:t>
                      </a:r>
                      <a:br>
                        <a:rPr lang="ru-RU" sz="1400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Наименование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Сумма инвестиции тыс. тенге без НДС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Выполнение, тыс. тенге без НДС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5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ТЭЦ-2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Покупка трубного пучка на ПСВк-2 - 1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28 656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23 500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Мероприятие выполнено. Акт выполненных работ от 29.09.2020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Покупка запорно-регулирующей арматуры ТЦ. 2020 год: Ду-800, Ру-25, Т-320 – 1 шт., Ду-225, Ру-230, Т-250 – 3 шт., Ду-1000, Ру-10, Т-150 – 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65 093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30 000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Мероприятие выполнено. Акт выполненных работ от 24.08.2020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Покупка эл.двигателя 4АЗМ-4000/6000 УХЛ4 с зип для питательного насоса типа ПЭ -500-180-3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64 892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Договор №33/20-8 А-Э от 30.04.2020г. заключен - ТОО "КАЗ ТРАЙД СНАБ".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Покупка запорно-регулирующей арматуры ТЦ: Лот 1. Ду-400, Ру-25, Т-320 - 8 шт. (Перенесено с 2019 года)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9 192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Договор  №141/20-8 А-Э от 11.09.2020 г. заключен с ТОО "Байтерек-stroy". Поставка до 15.11.2020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РК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Приобретение дымососа ДН-8-1000 (1шт.)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497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587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Мероприятие выполнено. Акт выполненных работ от 12.10.2020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Приобретение дымососа ДН-10-1500 (2шт.), (по 1 шт. в год)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776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1 417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Мероприятие выполнено. Акт выполненных работ от 12.10.2020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Приобретение котла водогрейного ручной КВр-1,45 (19 шт.) . (в 2018 г.-2 шт, в 2019 -5 шт., последующие годы по 4 шт. в год)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15 202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10 314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Мероприятие выполнено. Акт выполненных работ от 26.05.2020 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Приобретение насоса сетевого К200-150-400 (2шт.), (по 1 шт. в год)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1 493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1 170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Мероприятие выполнено. Акт выполненных работ от 11.08.2020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33" marR="1733" marT="173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>
            <a:extLst>
              <a:ext uri="{FF2B5EF4-FFF2-40B4-BE49-F238E27FC236}">
                <a16:creationId xmlns:a16="http://schemas.microsoft.com/office/drawing/2014/main" id="{E10419C9-AC88-461F-922C-F7AA3D17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F6520D-49AA-4050-97F9-294A2DDB78CE}" type="slidenum">
              <a:rPr lang="en-GB" altLang="ru-RU">
                <a:solidFill>
                  <a:srgbClr val="045C75"/>
                </a:solidFill>
              </a:rPr>
              <a:pPr/>
              <a:t>7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2DCBE6AB-C9C5-4AC3-90BE-19EC8ABD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Исполнение инвестиционной программы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9746DC92-249F-4E72-8F0F-36F6A3ED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7383FD87-35F1-40B1-AEE1-9F965E568495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5846" name="object 7">
            <a:extLst>
              <a:ext uri="{FF2B5EF4-FFF2-40B4-BE49-F238E27FC236}">
                <a16:creationId xmlns:a16="http://schemas.microsoft.com/office/drawing/2014/main" id="{DE5364BF-0BCA-46E4-98B1-6286AB32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3.1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7BD6CFAB-B916-4584-BFC1-73D3D8E05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11842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Покупка оборудования в рамках модернизации химической лаборатории, в том числе: лабораторная муфельная печь; щековая дробилка, кислородомер;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атмосферного деаэратора ДСА-75 ст.№ 1 на ДА-50 в комплекте с охладителем согласно разработанного Проекта;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Рисунок 1">
            <a:extLst>
              <a:ext uri="{FF2B5EF4-FFF2-40B4-BE49-F238E27FC236}">
                <a16:creationId xmlns:a16="http://schemas.microsoft.com/office/drawing/2014/main" id="{4B78666D-BD12-42E2-980E-FB9AAA455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>
            <a:fillRect/>
          </a:stretch>
        </p:blipFill>
        <p:spPr bwMode="auto">
          <a:xfrm>
            <a:off x="822325" y="4394200"/>
            <a:ext cx="37020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3">
            <a:extLst>
              <a:ext uri="{FF2B5EF4-FFF2-40B4-BE49-F238E27FC236}">
                <a16:creationId xmlns:a16="http://schemas.microsoft.com/office/drawing/2014/main" id="{82EB9CAE-B2F8-40A0-9231-FFDF9E641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"/>
          <a:stretch>
            <a:fillRect/>
          </a:stretch>
        </p:blipFill>
        <p:spPr bwMode="auto">
          <a:xfrm>
            <a:off x="822325" y="1957388"/>
            <a:ext cx="37020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4">
            <a:extLst>
              <a:ext uri="{FF2B5EF4-FFF2-40B4-BE49-F238E27FC236}">
                <a16:creationId xmlns:a16="http://schemas.microsoft.com/office/drawing/2014/main" id="{96433960-F60E-40EA-84AB-098F6CF9E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>
            <a:fillRect/>
          </a:stretch>
        </p:blipFill>
        <p:spPr bwMode="auto">
          <a:xfrm>
            <a:off x="5146675" y="1957388"/>
            <a:ext cx="37703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5">
            <a:extLst>
              <a:ext uri="{FF2B5EF4-FFF2-40B4-BE49-F238E27FC236}">
                <a16:creationId xmlns:a16="http://schemas.microsoft.com/office/drawing/2014/main" id="{845C8E9E-CA61-459C-9C2C-8FC59362C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/>
          <a:stretch>
            <a:fillRect/>
          </a:stretch>
        </p:blipFill>
        <p:spPr bwMode="auto">
          <a:xfrm>
            <a:off x="5146675" y="4394200"/>
            <a:ext cx="37766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>
            <a:extLst>
              <a:ext uri="{FF2B5EF4-FFF2-40B4-BE49-F238E27FC236}">
                <a16:creationId xmlns:a16="http://schemas.microsoft.com/office/drawing/2014/main" id="{8106109C-90B0-4DAC-B7A1-B0D95D0A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322F78-3542-41F0-8B55-0C24697E9F1E}" type="slidenum">
              <a:rPr lang="en-GB" altLang="ru-RU">
                <a:solidFill>
                  <a:srgbClr val="045C75"/>
                </a:solidFill>
              </a:rPr>
              <a:pPr/>
              <a:t>8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2BD9E6AB-1091-4880-8929-65761AF1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Исполнение инвестиционной программы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A6D77EB0-F702-48DD-A888-7C78CF44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74EFCA35-FE14-429C-9193-9EF1926D633D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6870" name="object 7">
            <a:extLst>
              <a:ext uri="{FF2B5EF4-FFF2-40B4-BE49-F238E27FC236}">
                <a16:creationId xmlns:a16="http://schemas.microsoft.com/office/drawing/2014/main" id="{946AE007-AD03-4739-893C-D93BDCF5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3.1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C14773C3-4DF7-4C8F-AB88-1C120CB7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1108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ремонту подъездных железнодорожных путей АО «Астана-Энергия» ТЭЦ-2 по производству подъемочного ремонта путей 6-7;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работ по разработке проектно-сметной документации по проекту пуско-наладочных работ по газификации ТЭЦ-1 и водогрейных котлов ТЭЦ-2.</a:t>
            </a:r>
          </a:p>
        </p:txBody>
      </p:sp>
      <p:pic>
        <p:nvPicPr>
          <p:cNvPr id="36872" name="Рисунок 1">
            <a:extLst>
              <a:ext uri="{FF2B5EF4-FFF2-40B4-BE49-F238E27FC236}">
                <a16:creationId xmlns:a16="http://schemas.microsoft.com/office/drawing/2014/main" id="{45D2D23F-1C6A-46CD-80F7-A5EE2E5A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394200"/>
            <a:ext cx="36274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Рисунок 3">
            <a:extLst>
              <a:ext uri="{FF2B5EF4-FFF2-40B4-BE49-F238E27FC236}">
                <a16:creationId xmlns:a16="http://schemas.microsoft.com/office/drawing/2014/main" id="{D9702ABD-F35C-4C06-A489-513FC6D06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957388"/>
            <a:ext cx="36036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4">
            <a:extLst>
              <a:ext uri="{FF2B5EF4-FFF2-40B4-BE49-F238E27FC236}">
                <a16:creationId xmlns:a16="http://schemas.microsoft.com/office/drawing/2014/main" id="{019438C5-6A26-456F-B817-F912C033C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57388"/>
            <a:ext cx="37703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Рисунок 5">
            <a:extLst>
              <a:ext uri="{FF2B5EF4-FFF2-40B4-BE49-F238E27FC236}">
                <a16:creationId xmlns:a16="http://schemas.microsoft.com/office/drawing/2014/main" id="{090E783B-349B-48A2-94B7-57CE20EF9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394200"/>
            <a:ext cx="37703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1">
            <a:extLst>
              <a:ext uri="{FF2B5EF4-FFF2-40B4-BE49-F238E27FC236}">
                <a16:creationId xmlns:a16="http://schemas.microsoft.com/office/drawing/2014/main" id="{5A31F11A-019B-4E18-849A-8712F278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8EADB-129A-44F5-BC9B-C1DDC0B884A7}" type="slidenum">
              <a:rPr lang="en-GB" altLang="ru-RU">
                <a:solidFill>
                  <a:srgbClr val="045C75"/>
                </a:solidFill>
              </a:rPr>
              <a:pPr/>
              <a:t>9</a:t>
            </a:fld>
            <a:endParaRPr lang="en-GB" altLang="ru-RU">
              <a:solidFill>
                <a:srgbClr val="045C75"/>
              </a:solidFill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7F7554EA-B2A4-46AD-8863-06BA7733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8"/>
            <a:ext cx="7926388" cy="7207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FFFFFF"/>
                </a:solidFill>
              </a:rPr>
              <a:t>         </a:t>
            </a:r>
            <a:r>
              <a:rPr lang="ru-RU" altLang="ru-RU" b="1">
                <a:solidFill>
                  <a:srgbClr val="FFFFFF"/>
                </a:solidFill>
              </a:rPr>
              <a:t>Исполнение инвестиционной программы</a:t>
            </a:r>
            <a:endParaRPr lang="en-US" altLang="ru-RU" b="1" baseline="-25000">
              <a:solidFill>
                <a:srgbClr val="FFFFFF"/>
              </a:solidFill>
            </a:endParaRP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BDE8A7BC-7F44-4C62-99D9-D14BB001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4166" r="66454" b="71667"/>
          <a:stretch>
            <a:fillRect/>
          </a:stretch>
        </p:blipFill>
        <p:spPr bwMode="auto">
          <a:xfrm>
            <a:off x="7926388" y="0"/>
            <a:ext cx="19796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BF105A53-0572-495E-865E-AAC08CA7E939}"/>
              </a:ext>
            </a:extLst>
          </p:cNvPr>
          <p:cNvSpPr/>
          <p:nvPr/>
        </p:nvSpPr>
        <p:spPr>
          <a:xfrm>
            <a:off x="0" y="3175"/>
            <a:ext cx="598488" cy="709613"/>
          </a:xfrm>
          <a:custGeom>
            <a:avLst/>
            <a:gdLst/>
            <a:ahLst/>
            <a:cxnLst/>
            <a:rect l="l" t="t" r="r" b="b"/>
            <a:pathLst>
              <a:path w="627888" h="478536">
                <a:moveTo>
                  <a:pt x="0" y="478536"/>
                </a:moveTo>
                <a:lnTo>
                  <a:pt x="627888" y="478536"/>
                </a:lnTo>
                <a:lnTo>
                  <a:pt x="627888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63"/>
          </a:p>
        </p:txBody>
      </p:sp>
      <p:sp>
        <p:nvSpPr>
          <p:cNvPr id="37894" name="object 7">
            <a:extLst>
              <a:ext uri="{FF2B5EF4-FFF2-40B4-BE49-F238E27FC236}">
                <a16:creationId xmlns:a16="http://schemas.microsoft.com/office/drawing/2014/main" id="{49C61CBD-AF13-48B4-AAFC-2A77C547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50813"/>
            <a:ext cx="5111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000" b="1">
                <a:solidFill>
                  <a:schemeClr val="bg1"/>
                </a:solidFill>
              </a:rPr>
              <a:t>2.2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pic>
        <p:nvPicPr>
          <p:cNvPr id="37895" name="Рисунок 1">
            <a:extLst>
              <a:ext uri="{FF2B5EF4-FFF2-40B4-BE49-F238E27FC236}">
                <a16:creationId xmlns:a16="http://schemas.microsoft.com/office/drawing/2014/main" id="{46C6C95B-79ED-4C66-A59B-A7C19B55D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3322" r="2815" b="4066"/>
          <a:stretch>
            <a:fillRect/>
          </a:stretch>
        </p:blipFill>
        <p:spPr bwMode="auto">
          <a:xfrm>
            <a:off x="395288" y="1471613"/>
            <a:ext cx="439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8">
            <a:extLst>
              <a:ext uri="{FF2B5EF4-FFF2-40B4-BE49-F238E27FC236}">
                <a16:creationId xmlns:a16="http://schemas.microsoft.com/office/drawing/2014/main" id="{FF8E113A-A9F2-4EFF-BAC4-EFDEFA903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9906000" cy="3460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риобретение котлов водогрейного ручной КВр-1,45 </a:t>
            </a:r>
            <a:r>
              <a:rPr lang="ru-RU" altLang="ru-RU" sz="16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количестве 4 штуки.</a:t>
            </a:r>
          </a:p>
        </p:txBody>
      </p:sp>
      <p:pic>
        <p:nvPicPr>
          <p:cNvPr id="37897" name="Рисунок 8">
            <a:extLst>
              <a:ext uri="{FF2B5EF4-FFF2-40B4-BE49-F238E27FC236}">
                <a16:creationId xmlns:a16="http://schemas.microsoft.com/office/drawing/2014/main" id="{FEE48C69-2753-4DC9-BBAE-F69E38DBD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8" t="2509" r="6453" b="6088"/>
          <a:stretch>
            <a:fillRect/>
          </a:stretch>
        </p:blipFill>
        <p:spPr bwMode="auto">
          <a:xfrm>
            <a:off x="5119688" y="1471613"/>
            <a:ext cx="439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 Background">
  <a:themeElements>
    <a:clrScheme name="White Background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White Backgroun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Background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ackground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Kazakhmys SAMPLE SLIDES 09">
  <a:themeElements>
    <a:clrScheme name="Моя!">
      <a:dk1>
        <a:srgbClr val="000000"/>
      </a:dk1>
      <a:lt1>
        <a:srgbClr val="EEECE1"/>
      </a:lt1>
      <a:dk2>
        <a:srgbClr val="71C2FF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Kazakhmys SAMPLE SLIDES 09</Template>
  <TotalTime>35871</TotalTime>
  <Words>1321</Words>
  <Application>Microsoft Office PowerPoint</Application>
  <PresentationFormat>Лист A4 (210x297 мм)</PresentationFormat>
  <Paragraphs>207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Kazakhmys SAMPLE SLIDES 09</vt:lpstr>
      <vt:lpstr>1_Kazakhmys SAMPLE SLIDES 09</vt:lpstr>
      <vt:lpstr>2_Kazakhmys SAMPLE SLIDES 09</vt:lpstr>
      <vt:lpstr>3_Kazakhmys SAMPLE SLIDES 09</vt:lpstr>
      <vt:lpstr>White Background</vt:lpstr>
      <vt:lpstr>4_Kazakhmys SAMPLE SLIDES 09</vt:lpstr>
      <vt:lpstr>5_Kazakhmys SAMPLE SLIDES 09</vt:lpstr>
      <vt:lpstr>6_Kazakhmys SAMPLE SLIDES 09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Kazakhmys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Kazakhmys PLC Template 2007</dc:title>
  <dc:creator>Irene Burton</dc:creator>
  <cp:lastModifiedBy>Асет Нуртаза</cp:lastModifiedBy>
  <cp:revision>2142</cp:revision>
  <cp:lastPrinted>2019-07-26T04:28:20Z</cp:lastPrinted>
  <dcterms:created xsi:type="dcterms:W3CDTF">2010-02-11T13:07:10Z</dcterms:created>
  <dcterms:modified xsi:type="dcterms:W3CDTF">2021-11-26T04:19:02Z</dcterms:modified>
</cp:coreProperties>
</file>