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5186" r:id="rId3"/>
    <p:sldMasterId id="2147485199" r:id="rId4"/>
    <p:sldMasterId id="2147485683" r:id="rId5"/>
    <p:sldMasterId id="2147485785" r:id="rId6"/>
    <p:sldMasterId id="2147489460" r:id="rId7"/>
    <p:sldMasterId id="2147489472" r:id="rId8"/>
    <p:sldMasterId id="2147491555" r:id="rId9"/>
  </p:sldMasterIdLst>
  <p:notesMasterIdLst>
    <p:notesMasterId r:id="rId18"/>
  </p:notesMasterIdLst>
  <p:handoutMasterIdLst>
    <p:handoutMasterId r:id="rId19"/>
  </p:handoutMasterIdLst>
  <p:sldIdLst>
    <p:sldId id="938" r:id="rId10"/>
    <p:sldId id="1039" r:id="rId11"/>
    <p:sldId id="1086" r:id="rId12"/>
    <p:sldId id="1099" r:id="rId13"/>
    <p:sldId id="1104" r:id="rId14"/>
    <p:sldId id="1101" r:id="rId15"/>
    <p:sldId id="1105" r:id="rId16"/>
    <p:sldId id="1106" r:id="rId17"/>
  </p:sldIdLst>
  <p:sldSz cx="9906000" cy="6858000" type="A4"/>
  <p:notesSz cx="6797675" cy="98726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3">
          <p15:clr>
            <a:srgbClr val="A4A3A4"/>
          </p15:clr>
        </p15:guide>
        <p15:guide id="2" orient="horz" pos="543">
          <p15:clr>
            <a:srgbClr val="A4A3A4"/>
          </p15:clr>
        </p15:guide>
        <p15:guide id="3" orient="horz" pos="3870">
          <p15:clr>
            <a:srgbClr val="A4A3A4"/>
          </p15:clr>
        </p15:guide>
        <p15:guide id="4" orient="horz" pos="2255">
          <p15:clr>
            <a:srgbClr val="A4A3A4"/>
          </p15:clr>
        </p15:guide>
        <p15:guide id="5" pos="6091">
          <p15:clr>
            <a:srgbClr val="A4A3A4"/>
          </p15:clr>
        </p15:guide>
        <p15:guide id="6" pos="139">
          <p15:clr>
            <a:srgbClr val="A4A3A4"/>
          </p15:clr>
        </p15:guide>
        <p15:guide id="7" pos="3071">
          <p15:clr>
            <a:srgbClr val="A4A3A4"/>
          </p15:clr>
        </p15:guide>
        <p15:guide id="8" pos="31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CE"/>
    <a:srgbClr val="A1F696"/>
    <a:srgbClr val="FCFBD9"/>
    <a:srgbClr val="0000FF"/>
    <a:srgbClr val="D9F1D3"/>
    <a:srgbClr val="FF00FF"/>
    <a:srgbClr val="B17ED8"/>
    <a:srgbClr val="782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84350" autoAdjust="0"/>
  </p:normalViewPr>
  <p:slideViewPr>
    <p:cSldViewPr snapToGrid="0" snapToObjects="1">
      <p:cViewPr>
        <p:scale>
          <a:sx n="120" d="100"/>
          <a:sy n="120" d="100"/>
        </p:scale>
        <p:origin x="-1374" y="-426"/>
      </p:cViewPr>
      <p:guideLst>
        <p:guide orient="horz" pos="2133"/>
        <p:guide orient="horz" pos="543"/>
        <p:guide orient="horz" pos="3870"/>
        <p:guide orient="horz" pos="2255"/>
        <p:guide pos="6091"/>
        <p:guide pos="139"/>
        <p:guide pos="3071"/>
        <p:guide pos="31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-1980" y="-10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79BA371F-B8FE-4594-9874-5BABF928A4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>
            <a:lvl1pPr algn="l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17C6787D-C461-4463-90A5-2EE594F4E5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>
            <a:lvl1pPr algn="r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8" name="Rectangle 4">
            <a:extLst>
              <a:ext uri="{FF2B5EF4-FFF2-40B4-BE49-F238E27FC236}">
                <a16:creationId xmlns:a16="http://schemas.microsoft.com/office/drawing/2014/main" id="{E43BA7EC-7F2C-42DB-9191-61C865E46E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b" anchorCtr="0" compatLnSpc="1">
            <a:prstTxWarp prst="textNoShape">
              <a:avLst/>
            </a:prstTxWarp>
          </a:bodyPr>
          <a:lstStyle>
            <a:lvl1pPr algn="l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9" name="Rectangle 5">
            <a:extLst>
              <a:ext uri="{FF2B5EF4-FFF2-40B4-BE49-F238E27FC236}">
                <a16:creationId xmlns:a16="http://schemas.microsoft.com/office/drawing/2014/main" id="{ADAFC2E3-E1FD-411A-B54C-68E7C3CD63D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48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b" anchorCtr="0" compatLnSpc="1">
            <a:prstTxWarp prst="textNoShape">
              <a:avLst/>
            </a:prstTxWarp>
          </a:bodyPr>
          <a:lstStyle>
            <a:lvl1pPr algn="r" defTabSz="898525" eaLnBrk="1" hangingPunct="1">
              <a:defRPr sz="1200"/>
            </a:lvl1pPr>
          </a:lstStyle>
          <a:p>
            <a:fld id="{2791BFDB-7640-43EC-83B4-FB282A0876E9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1534CA8-8D69-42F3-B50E-5C7FA1779D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>
            <a:lvl1pPr algn="l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E591F49-8C23-47CA-8E4F-D2ACCB3BC5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>
            <a:lvl1pPr algn="r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BDE97FD2-1C9A-4D82-8CD6-2D38BC89CF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2313" y="738188"/>
            <a:ext cx="535305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B1EA334-A475-4849-9D11-41B40870BC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7888"/>
            <a:ext cx="5441950" cy="4446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85DBF3B-F2EA-4BA1-8CF2-F7445F6C3C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b" anchorCtr="0" compatLnSpc="1">
            <a:prstTxWarp prst="textNoShape">
              <a:avLst/>
            </a:prstTxWarp>
          </a:bodyPr>
          <a:lstStyle>
            <a:lvl1pPr algn="l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03086E6-CC12-4518-AA00-D5BA6370D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b" anchorCtr="0" compatLnSpc="1">
            <a:prstTxWarp prst="textNoShape">
              <a:avLst/>
            </a:prstTxWarp>
          </a:bodyPr>
          <a:lstStyle>
            <a:lvl1pPr algn="r" defTabSz="898525" eaLnBrk="1" hangingPunct="1">
              <a:defRPr sz="1200"/>
            </a:lvl1pPr>
          </a:lstStyle>
          <a:p>
            <a:fld id="{50CE0DD7-BA15-4935-953F-9DD98EA4D5EE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9388" indent="-179388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58775" indent="-177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:a16="http://schemas.microsoft.com/office/drawing/2014/main" id="{44B60C4B-C0A2-410A-8BE7-BA7D49392A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>
            <a:extLst>
              <a:ext uri="{FF2B5EF4-FFF2-40B4-BE49-F238E27FC236}">
                <a16:creationId xmlns:a16="http://schemas.microsoft.com/office/drawing/2014/main" id="{38EE87A4-3ABF-4842-8014-75C32B510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id="{36D710EB-B3A3-40C1-871B-617C68E68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2EA2FE-ABE3-4EA3-B463-6E7648C3C93A}" type="slidenum">
              <a:rPr lang="en-GB" altLang="ru-RU"/>
              <a:pPr/>
              <a:t>2</a:t>
            </a:fld>
            <a:endParaRPr lang="en-GB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>
            <a:extLst>
              <a:ext uri="{FF2B5EF4-FFF2-40B4-BE49-F238E27FC236}">
                <a16:creationId xmlns:a16="http://schemas.microsoft.com/office/drawing/2014/main" id="{5B847F96-58A5-49BE-9A65-76E9D6D35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kazakhmys_White_logo">
            <a:extLst>
              <a:ext uri="{FF2B5EF4-FFF2-40B4-BE49-F238E27FC236}">
                <a16:creationId xmlns:a16="http://schemas.microsoft.com/office/drawing/2014/main" id="{AC7CDFFB-7CA6-489E-B643-CCE28122B93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>
            <a:extLst>
              <a:ext uri="{FF2B5EF4-FFF2-40B4-BE49-F238E27FC236}">
                <a16:creationId xmlns:a16="http://schemas.microsoft.com/office/drawing/2014/main" id="{FC3263A4-1B7B-4434-8E9D-C11DB3B8A9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50921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7E57BB-C371-4DF8-A469-FC1996B46C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CAE0A-9BB9-43C0-916B-189A4134B0A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13990458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DAEA7-D7AC-43DD-BE74-C9EED1F6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81E8-143B-4A40-9659-2AA40D1E987B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84BFB-2F0F-45D2-BF11-8FA6696C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8DB2A-C984-4AA6-97D5-4E8BD7C7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2ECC7-25C2-49D1-A652-DD12CFC18BC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249856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3588E-E18A-4BF0-A532-087B5B02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96D3-5D57-4822-815A-8CFDDB00161F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CDBF6-7B35-4F58-AA76-CAC41ECC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E430E-5F92-4C4B-93E5-3173C52C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19BF9-DDF2-4C7D-9267-DFAC36F449A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769128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2FA4AA69-2E08-47B1-9241-E6CD456BCEBD}"/>
              </a:ext>
            </a:extLst>
          </p:cNvPr>
          <p:cNvSpPr/>
          <p:nvPr/>
        </p:nvSpPr>
        <p:spPr>
          <a:xfrm rot="420000" flipV="1">
            <a:off x="3429000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1BE58E8A-F61F-4BE3-AE70-D88FC38AEFB5}"/>
              </a:ext>
            </a:extLst>
          </p:cNvPr>
          <p:cNvSpPr/>
          <p:nvPr/>
        </p:nvSpPr>
        <p:spPr>
          <a:xfrm rot="420000" flipV="1">
            <a:off x="8670925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1E6BBBE1-40DF-4EAA-B968-764E6E7C5B01}"/>
              </a:ext>
            </a:extLst>
          </p:cNvPr>
          <p:cNvSpPr>
            <a:spLocks/>
          </p:cNvSpPr>
          <p:nvPr/>
        </p:nvSpPr>
        <p:spPr bwMode="auto">
          <a:xfrm flipV="1">
            <a:off x="-11113" y="5816600"/>
            <a:ext cx="9928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A9E5056D-60FF-4569-8B28-9FF218F83D5F}"/>
              </a:ext>
            </a:extLst>
          </p:cNvPr>
          <p:cNvSpPr>
            <a:spLocks/>
          </p:cNvSpPr>
          <p:nvPr/>
        </p:nvSpPr>
        <p:spPr bwMode="auto">
          <a:xfrm flipV="1">
            <a:off x="4746625" y="6219825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E6A9FA8-FFBF-42BD-BA21-44685428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383E-3623-438D-AD36-9704041DBBE0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E34D969-DC24-497C-9FA6-F0B6D8F2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A8D78B4-FED5-42F3-A2F3-0088B96F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300" y="6356350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fld id="{F3E8BD37-5C9C-4A48-A836-F2606A5F280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6387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9980E-9008-44A5-B441-7C28A287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50B0-B28C-498B-8115-29ACE4E01BAE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68F12-AA9B-4C2E-8BCA-12DFCEAB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09B97-3679-47E8-9E1D-083861F0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0CF24-2B8F-4D34-A3CF-D05CFED768C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552829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CA6E1-699A-464A-BB06-1C0766F2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CEA7-2C55-4755-AB60-52FB465DA594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18AB2-04CE-4956-B9A0-C005D8D7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11CD2-C7E0-491E-BF92-DBD89FEE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B14F-EE27-4D49-9D2D-E6F18A7ACA6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1106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444773-8DD2-4C58-B4A7-0D8BA21C3A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F350-6AD7-48E2-A750-80F578CA3CB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6474018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>
            <a:extLst>
              <a:ext uri="{FF2B5EF4-FFF2-40B4-BE49-F238E27FC236}">
                <a16:creationId xmlns:a16="http://schemas.microsoft.com/office/drawing/2014/main" id="{985F2263-8127-4A5B-8E2F-5C5983E62B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>
            <a:extLst>
              <a:ext uri="{FF2B5EF4-FFF2-40B4-BE49-F238E27FC236}">
                <a16:creationId xmlns:a16="http://schemas.microsoft.com/office/drawing/2014/main" id="{D2E39FD9-E5A4-4732-9A8E-4B54BDCE020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B47CF06B-A12C-4C8D-908B-C3D9F4F732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2577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10F089-3ADB-4323-A9E9-DE8C48B3B9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C30FA-6190-4404-8702-91B0E8176B7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4559536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0460D7-FAC6-4EB0-95B8-F620D3CF5B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E8AD9-6646-4CB0-A672-E20988E2249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144826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6A15C5-D77B-484A-8B50-540318108C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1335A-1C5E-4DD3-AEE7-54828898B1B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5209162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219D6B-F43C-445B-97F1-3C77345926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8516C-3224-4EE4-80C1-33961F44C05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834945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3B7CB1-300C-4781-94D4-FE76970A57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0EF90-F23A-47F9-AD23-2BFBD0294AD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0355958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E59593-10CF-45C0-9B71-6FB4740E54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AAC93-1658-4429-BCCD-054F4DF20A0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2931469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B571-3F0D-415C-81BB-7196F9EF11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3D817-232A-4CE2-871F-A9BC5046CDD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374396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10C2C9-AC76-4B88-91E9-11CFDF3621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5EA28-DB89-4784-AE01-104098D1D0A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7052140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035754-0D4A-4575-BCA5-B244685BA2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5BCDD-32FE-4F6A-8058-C452170701E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750602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454919-146A-4337-A59D-F77F7CFBB7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0E9EF-88F9-4226-A1CD-05B6F746C58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6835249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FB6447-6D94-413D-AD7E-A40DF59DFD3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60FEF-4A95-4EDD-B092-828F8451A99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0123325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>
            <a:extLst>
              <a:ext uri="{FF2B5EF4-FFF2-40B4-BE49-F238E27FC236}">
                <a16:creationId xmlns:a16="http://schemas.microsoft.com/office/drawing/2014/main" id="{D813EAE3-842E-4ED7-94C5-DD04438E68A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297400" y="0"/>
            <a:ext cx="3168650" cy="6853238"/>
          </a:xfrm>
          <a:prstGeom prst="rect">
            <a:avLst/>
          </a:prstGeom>
          <a:solidFill>
            <a:schemeClr val="folHlink">
              <a:alpha val="79999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>
              <a:solidFill>
                <a:srgbClr val="000000"/>
              </a:solidFill>
            </a:endParaRPr>
          </a:p>
        </p:txBody>
      </p:sp>
      <p:pic>
        <p:nvPicPr>
          <p:cNvPr id="5" name="Picture 6" descr="C:\Documents and Settings\User\Рабочий стол\Old Desktop\Pictures\DES_Pistures_small\ToparGRES_2.JPG">
            <a:extLst>
              <a:ext uri="{FF2B5EF4-FFF2-40B4-BE49-F238E27FC236}">
                <a16:creationId xmlns:a16="http://schemas.microsoft.com/office/drawing/2014/main" id="{8377FABB-4D78-4CDC-BA7C-C51AAE40CB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kazakhmys_White_logo">
            <a:extLst>
              <a:ext uri="{FF2B5EF4-FFF2-40B4-BE49-F238E27FC236}">
                <a16:creationId xmlns:a16="http://schemas.microsoft.com/office/drawing/2014/main" id="{08D3B580-3423-40D7-980E-49421FD63B69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222250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2" y="2654304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2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273716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328BE0-EC45-46BF-B78D-C17EC05BEA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E993D-611C-4703-AD1D-8B652CAAE35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6778822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5485CA-EFA3-468F-B879-790DDD6D4C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3D267-F0C1-4161-949B-2E020AD7837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286624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9677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A990E8-EF9A-4B88-BA14-3542DBF245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52A97-66CE-4DE1-ABE5-8724D7AFB95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4284722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46094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5277C-7239-4E49-BBF1-1D470FCFDB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CEF16-1393-40F0-9E9F-700F2A09F03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8993322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FB7592F-220D-42B5-8784-8DC10D20B2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C5F11-84B3-47EE-BB9C-196AC85E158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5701602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DF39A77-0CED-4D6F-878B-00D7461745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D1C2B-D4BA-4402-A348-423CF1BD12C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033307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5AE854-E687-4EE1-9389-46D7085341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F698B-CB13-4084-BDCB-60FF9F345CD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9522413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727230"/>
            <a:ext cx="3259138" cy="707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5A26CD-9DE8-4CBB-9D3F-5236AF3088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FD4FC-B910-4D4C-B19E-785AEE39288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6022257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967248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C09D08-BD1E-456F-A144-B07DC8955C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FC9B8-4FCE-481E-AB40-56F967A7B85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665894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219912-A352-4EEE-805F-F71EA15874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B3B0E-DB50-453B-A779-0236189ED0A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9505566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427" y="134938"/>
            <a:ext cx="6924675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EC2B08-8985-4F44-B8E3-AB96014B51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5167A-9D4E-48F6-9770-5B9F0E30474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2551586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34942"/>
            <a:ext cx="8193088" cy="396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9436100" cy="255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425" y="3576638"/>
            <a:ext cx="9436100" cy="255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7919FF-293A-4800-B995-525F811801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A9FA7-F8A3-4DE8-BAC3-B0070668D6F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3584380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>
            <a:extLst>
              <a:ext uri="{FF2B5EF4-FFF2-40B4-BE49-F238E27FC236}">
                <a16:creationId xmlns:a16="http://schemas.microsoft.com/office/drawing/2014/main" id="{060E8761-9320-4730-B2FE-C828D219FEE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297400" y="0"/>
            <a:ext cx="3168650" cy="6853238"/>
          </a:xfrm>
          <a:prstGeom prst="rect">
            <a:avLst/>
          </a:prstGeom>
          <a:solidFill>
            <a:schemeClr val="folHlink">
              <a:alpha val="79999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>
              <a:solidFill>
                <a:srgbClr val="000000"/>
              </a:solidFill>
            </a:endParaRPr>
          </a:p>
        </p:txBody>
      </p:sp>
      <p:pic>
        <p:nvPicPr>
          <p:cNvPr id="5" name="Picture 6" descr="C:\Documents and Settings\User\Рабочий стол\Old Desktop\Pictures\DES_Pistures_small\ToparGRES_2.JPG">
            <a:extLst>
              <a:ext uri="{FF2B5EF4-FFF2-40B4-BE49-F238E27FC236}">
                <a16:creationId xmlns:a16="http://schemas.microsoft.com/office/drawing/2014/main" id="{20A82D99-93C5-4A4C-8018-51F86F1FCF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kazakhmys_White_logo">
            <a:extLst>
              <a:ext uri="{FF2B5EF4-FFF2-40B4-BE49-F238E27FC236}">
                <a16:creationId xmlns:a16="http://schemas.microsoft.com/office/drawing/2014/main" id="{978573D9-D038-4613-9392-70155625A1C2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222250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2" y="2654304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2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09331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82ABE8-8750-4884-9696-356F569EE2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D2F6C-5CFB-4C1E-A958-19E430889FA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476560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F23B98-6B22-4E78-A92A-D6B062B7FB8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EDD2D-AAEB-4F4A-9388-0F947B74DAE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296713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9677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B9C166-65BD-49CC-A296-13FFF9BE8C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32E8C-BD9C-407B-8884-FE8DFCB08DF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91713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46094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31B83-A8E0-4E17-8F88-FB8A2E22578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83C9C-878F-400C-B8EE-F8F0C4C75C0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56895213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F66445-3374-4435-998F-05700893FF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E5351-4751-462B-8CAD-89382647522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5097924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E00A8BC-5927-4A83-8615-1D72A7A421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F151F-B9FF-4377-98CE-90A35B6AC17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7794960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56852E3-4844-4A6B-88D8-F234002752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CE288-AEF0-493A-A6D5-A0F458FD693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0054482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727230"/>
            <a:ext cx="3259138" cy="707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40CDCA-5740-48CC-AE4C-270680B5BF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D0189-BCE1-4B39-BDC2-E7AF28C1FE7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1579750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967248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1ACB74-E0D6-4E9E-9514-C9C13D5B59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C3801-864F-4D63-9AD9-B33D1834CF7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9054002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CA8792-35A2-4550-9ADA-505BADF4CD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B18FA-E28A-489E-90A7-6F915EF43DE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2177108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427" y="134938"/>
            <a:ext cx="6924675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88FCE2-8C74-4877-8B2E-3501773CD0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AFF87-4708-48F9-84C5-0DE896926ED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2776865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34942"/>
            <a:ext cx="8193088" cy="396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9436100" cy="255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425" y="3576638"/>
            <a:ext cx="9436100" cy="255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3124AE-9DD1-4E7F-8B46-1FADF8168D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3DD4F-7374-414F-B6DC-413663D5EFF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8566764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_v5">
            <a:extLst>
              <a:ext uri="{FF2B5EF4-FFF2-40B4-BE49-F238E27FC236}">
                <a16:creationId xmlns:a16="http://schemas.microsoft.com/office/drawing/2014/main" id="{9663AF9C-1016-4387-8410-40464B53AD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3" y="1196975"/>
            <a:ext cx="2886075" cy="108108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3" y="2278069"/>
            <a:ext cx="2886075" cy="503237"/>
          </a:xfrm>
        </p:spPr>
        <p:txBody>
          <a:bodyPr lIns="91423" tIns="45712" bIns="45712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790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D1E029-9760-4ED0-9525-7A82AA8610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172A2-64B8-41EC-8462-3420D4447B7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2136603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23A5C2-2551-4253-8D1D-E8004F069F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6B53C-6EAA-494A-AFB4-87F1BE46889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263915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D05151-08DF-459B-A997-EE026FB7D7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0C68A-B10C-4DDA-B6DC-B7890964466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5764177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1387478"/>
            <a:ext cx="4641850" cy="478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78" y="1387478"/>
            <a:ext cx="4641850" cy="478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AB2EDE-BDD2-422A-BB5D-38BC2DA88D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8A340-123E-4380-9537-6E597B46C1E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1396895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67C3A-746D-401E-8939-EF6552FDBC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D29AA-EB21-4516-82DC-E8C481E7323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678111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4A039B2-14FE-461F-985D-5F98DA2E5B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A75C0-24C4-4080-BB23-1B56D4F987E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4884869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63FEA48-EF44-416F-A752-B6C64F025D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23573-7DE4-49E3-9EE9-3DC954DC637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7570578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3BB733-A30A-4802-B35A-EAFE9A4757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1CDE-6174-43DD-A6BE-E458BC0F785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8364932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5858C6-611A-4A3B-8AEF-CFE2D0C9A23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B069F-26BF-4638-BE2F-386C3379AF2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7720821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AE4153-0CDD-4A81-BE32-A5CDB58665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0010A-A3DB-486A-B5E5-33F736BD8B9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8075721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2500" y="206380"/>
            <a:ext cx="2359026" cy="59674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8" y="206380"/>
            <a:ext cx="6924675" cy="59674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7C81F7-C9E3-4129-9FC7-647CFD7E34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5F8C6-4A4C-4735-935A-C65065A00B8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5634825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8" y="206375"/>
            <a:ext cx="7953375" cy="9715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5425" y="1387478"/>
            <a:ext cx="4641850" cy="4786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78" y="1387478"/>
            <a:ext cx="4641850" cy="4786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ACF6BC-B4C0-44BE-91F1-9B57BB7C9D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DB1A9-695F-4CA0-BDB1-170554040A5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2205296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8" y="206375"/>
            <a:ext cx="7953375" cy="9715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1387478"/>
            <a:ext cx="4641850" cy="4786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19678" y="1387479"/>
            <a:ext cx="4641850" cy="2316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19678" y="3856038"/>
            <a:ext cx="4641850" cy="2317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32A93-20BB-4022-A8EB-9B8DE4100E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89FE6-52BB-48B8-8DBF-08651132C71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971931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F8C7653-AF73-41D5-96C0-B4D7E32CFB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50B53-D698-4ED8-9FA5-B00069153D2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7451135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5428" y="206375"/>
            <a:ext cx="7953375" cy="9715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5425" y="1387479"/>
            <a:ext cx="4641850" cy="2316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19678" y="1387479"/>
            <a:ext cx="4641850" cy="2316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25425" y="3856038"/>
            <a:ext cx="4641850" cy="2317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9678" y="3856038"/>
            <a:ext cx="4641850" cy="2317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33056D-4285-4B22-A776-548FB17BB7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B2A7B-D91C-4EBB-B435-43153C3DF15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3319038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>
            <a:extLst>
              <a:ext uri="{FF2B5EF4-FFF2-40B4-BE49-F238E27FC236}">
                <a16:creationId xmlns:a16="http://schemas.microsoft.com/office/drawing/2014/main" id="{62A3A15F-247E-4C30-A996-EA7199729E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>
            <a:extLst>
              <a:ext uri="{FF2B5EF4-FFF2-40B4-BE49-F238E27FC236}">
                <a16:creationId xmlns:a16="http://schemas.microsoft.com/office/drawing/2014/main" id="{B9B8C293-77C8-42A0-83A5-43873E5ECB6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C215C4DB-19FB-4C8C-BC22-2863518DEE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718777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DFBF6B-3758-4D9D-8FD0-5296AF3ABF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A4334-8E9F-4233-9345-35FF7CC5331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9830083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6EBE6E-E880-4439-81D4-73244F9F51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A169E-C497-4D46-9AA9-D3A9720F30A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9111970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04E18-219D-4992-9A44-C4A018D49CC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894D9-8C00-40E1-AB59-E4FAF4E0515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5120056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990B15-FC0F-4055-8B66-2E021EF9DD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39871-9BBA-4CB0-BEC3-AD8F5B4D39F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624841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75C3B8-8490-496C-8E52-954DDB9217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0DCE3-FE13-49C3-BEF9-A7DC6326E4F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2741955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455BC6-C3E9-4FCF-97BF-9ACAFC8F85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D73D4-A0CC-4072-8BEE-D9A560F3CBB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6756056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DFE5F-B8E9-4931-B8E7-81ACAF8785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099B5-4AED-4458-B4DE-FA62029038C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06761793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4B0B6-D6DB-4793-A9F2-FFF819F32C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EA39D-A63C-4650-9383-553F0BCAB97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997371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250FB54-E2C4-409F-B8D1-12194EE3BB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C3BA8-2686-443C-B9C0-1DEC94E5CDD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347097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72A930-036D-42A3-AD1E-1DCAF5BCA8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C4D35-131A-41BC-B208-EB18D74A1F3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0291924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93FDD2-5BD9-4E5A-96FB-63E3BE02B9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93C60-1224-4007-8021-F71B4CBBB84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905550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>
            <a:extLst>
              <a:ext uri="{FF2B5EF4-FFF2-40B4-BE49-F238E27FC236}">
                <a16:creationId xmlns:a16="http://schemas.microsoft.com/office/drawing/2014/main" id="{5128CA3A-BB95-4D0A-936A-67BED6B0CA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>
            <a:extLst>
              <a:ext uri="{FF2B5EF4-FFF2-40B4-BE49-F238E27FC236}">
                <a16:creationId xmlns:a16="http://schemas.microsoft.com/office/drawing/2014/main" id="{8D8AC5E3-689B-443B-9342-22FDB8F76F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C2A67C2C-EBE1-4883-BCBF-E3918F3ED6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01117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BD825B-ACA9-408D-BFD7-103179250B8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840B5-8093-4011-8E0E-DBC1B24E36F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3685348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DB35F4-C754-4D7E-9A7C-59433326C8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B2071-2323-4B46-B9F5-310702BB133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1804525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D09D98-5A57-4D0E-BCE0-E1A5E5EA78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09B0D-53FB-4E2F-96C7-438543EBCCB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2179995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EE835F-26DF-4F5D-A64E-60C24CD672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A1477-3922-4CD1-B804-9BCCCF3F898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789804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AFD2D9-5884-4729-8AAC-B1A8352B29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A43B-1D51-4AD1-85F1-2B408D9417D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0710732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FFBE43-B9FA-4259-88A7-791429E4B3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E5053-0B4B-46E1-901E-338C5E609A6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0115972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8D2DD2-FEB2-47A8-B285-05FFFD0F70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68F51-27E5-4A9C-98CB-8E8E6371FA2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433456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80DE2F-2384-4B82-B1A7-F9D5271AA6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6C628-68B3-4C41-9291-408343A6F07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4113439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2AF1AA-679B-4225-AFC8-F5FC884D24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1D90B-547B-4CA4-9F30-0D5ACA62D2F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2061445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F466A9-BEA4-4DA4-828E-919A84F02D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31C99-4B56-433C-A9E9-812604AD665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4555435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EF53A9-B164-4A43-9042-7762C28B0B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6D7D1-A949-4E66-B6D1-A1BFD19187A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33528945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>
            <a:extLst>
              <a:ext uri="{FF2B5EF4-FFF2-40B4-BE49-F238E27FC236}">
                <a16:creationId xmlns:a16="http://schemas.microsoft.com/office/drawing/2014/main" id="{5EE435CD-1DBB-48AC-B2DF-DBA32E7198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>
            <a:extLst>
              <a:ext uri="{FF2B5EF4-FFF2-40B4-BE49-F238E27FC236}">
                <a16:creationId xmlns:a16="http://schemas.microsoft.com/office/drawing/2014/main" id="{2C2D01D7-2EDF-4917-8C23-81F6B126968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4C4D11E9-6977-4858-8DB2-F06A6A97D0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4393673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551693-B0C8-4885-8006-0714571CB9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20E3B-8144-4399-ACCE-0D9B0DBC45E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4510327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9970A-54D4-47AA-A69D-B996EFDC45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CD515-E590-42CA-A44B-17F403AD190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2576132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F1724-FBDF-418C-85F3-35907A019F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980E1-3117-4881-B495-2F5CDAA0919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05230397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5B619F-3D26-4DE4-A852-DAEA60B460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D7E5E-9DA5-468B-B12E-D9F3D3BC1FD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4139374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4B609D-F699-4D3C-970A-895BDC623C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DA9F7-73D7-4387-83EE-D04EE4960AD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03139667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2A0366-BBBA-4BD0-BAA6-9E2F72E77C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282BF-2978-4CEF-AF85-B02FAE9E164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211973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7DB5D5-D3C8-4FD0-8702-35A986D3EA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A3D3C-845A-4211-A095-F9BD4D3F1B9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21985069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44E44-9273-4F9B-B3F8-028D1AED06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3E521-30B0-4216-8987-E7E50D2A873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7033145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4D3AC-A7CD-4ACD-9A5D-6762EB0974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1C876-2264-44F3-ADFF-9713F9F2EF2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28346070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00B9BA-BA4C-44BC-B8F8-76EC53BEEC3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C044D-FA2C-4343-AA36-F0BC8E92317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523009239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FDA83D-89EF-4F22-B2BA-33E93B04733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3DC8C-37DE-4916-BD33-E0579419E2F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66082827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0D90C271-661F-4624-8D9D-68F1ED44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C5570-8A8D-4528-80B9-90BA586540FE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D0FD6059-93BF-47AD-BA09-1AB701FD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093F10FB-63AC-4108-815A-18A036F1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8E9A3-6536-4A10-804D-58B7E7F51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64087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FD20B-B6AD-4FCF-AADA-E46FFA3D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3B2DB-F40B-4347-8B3B-19E6137ED2DC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3DDB1-09B1-445E-B21B-C971DDF7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8ADDA-62CB-4974-AC3A-74A760CE2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6E06-E13E-47D7-8DD7-6A7CC725A92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04553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CFCA4-CB5E-456F-BC80-440C4F05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4D50-093C-47B2-A13A-9A8560997652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56C70-A47E-4231-9663-602DADCE3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9CABA-4CA9-4364-8189-F4539773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1708C-DC89-4FFE-8613-81BB56556EB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487147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52FCB-272C-4510-9859-42AC0FFE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C40B-DE70-492D-8A4D-FCBA3CD90CCB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2822F-7038-4FBD-987E-E9BC9304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153A4-34D5-4087-B5D4-D9931651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7BD8E-79C8-4605-B7BB-E8A3EED0EA6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499505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6F4C73-2952-44BF-9C47-BC6E2B4D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0889-E915-4FF4-9E80-E36070EFFACD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45D78-ADDA-4F30-9913-40A15140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1E6979-E9AF-4A79-A987-02B5C7DD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9DC53-E08B-44AF-86C1-49819DFDD2F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473005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CA877-CF93-4737-B7FD-A612C30C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0D09-0659-4D2B-96F6-284919E8682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DA3EC-46D6-485D-A3BF-3ECC2FDB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4441E-32CB-41EC-9298-43DA35EA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C455C-D84A-42E5-9BD0-C02FD129FEE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0988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>
            <a:extLst>
              <a:ext uri="{FF2B5EF4-FFF2-40B4-BE49-F238E27FC236}">
                <a16:creationId xmlns:a16="http://schemas.microsoft.com/office/drawing/2014/main" id="{A9C02812-129A-4755-9039-B544274BE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D7895C-6D07-4479-9A47-501BAEFD2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24DE60-B68A-4CEF-957B-06EBE12F4D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D2B2D16C-9424-4D25-93FE-9A12CCEC77F4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E665408B-2F53-4279-8884-6B49D2B1A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2" name="Picture 34" descr="kazakhmys_White_logo">
            <a:extLst>
              <a:ext uri="{FF2B5EF4-FFF2-40B4-BE49-F238E27FC236}">
                <a16:creationId xmlns:a16="http://schemas.microsoft.com/office/drawing/2014/main" id="{5C205DCC-38FC-4DE8-B75F-BA5C023AF209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9">
            <a:extLst>
              <a:ext uri="{FF2B5EF4-FFF2-40B4-BE49-F238E27FC236}">
                <a16:creationId xmlns:a16="http://schemas.microsoft.com/office/drawing/2014/main" id="{347083A9-2300-49EA-BCA8-A0275239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6210300"/>
            <a:ext cx="94408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18" r:id="rId1"/>
    <p:sldLayoutId id="2147499833" r:id="rId2"/>
    <p:sldLayoutId id="2147499834" r:id="rId3"/>
    <p:sldLayoutId id="2147499835" r:id="rId4"/>
    <p:sldLayoutId id="2147499836" r:id="rId5"/>
    <p:sldLayoutId id="2147499837" r:id="rId6"/>
    <p:sldLayoutId id="2147499838" r:id="rId7"/>
    <p:sldLayoutId id="2147499839" r:id="rId8"/>
    <p:sldLayoutId id="2147499840" r:id="rId9"/>
    <p:sldLayoutId id="2147499841" r:id="rId10"/>
    <p:sldLayoutId id="2147499842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97E209C-0921-42D7-BAEE-EB68796C9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F70E220-CE78-4EA3-BB83-F7638267C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345540" name="Rectangle 4">
            <a:extLst>
              <a:ext uri="{FF2B5EF4-FFF2-40B4-BE49-F238E27FC236}">
                <a16:creationId xmlns:a16="http://schemas.microsoft.com/office/drawing/2014/main" id="{A336E818-53BE-43C7-92CC-C7023DD434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89621008-743F-4A2A-93F5-5BB2E78C9918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C59E74A-DF12-4971-89EB-078AEE981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2054" name="Picture 6" descr="kazakhmys_White_logo">
            <a:extLst>
              <a:ext uri="{FF2B5EF4-FFF2-40B4-BE49-F238E27FC236}">
                <a16:creationId xmlns:a16="http://schemas.microsoft.com/office/drawing/2014/main" id="{7C87F33F-B4CB-40D4-B3A6-374F582EF594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>
            <a:extLst>
              <a:ext uri="{FF2B5EF4-FFF2-40B4-BE49-F238E27FC236}">
                <a16:creationId xmlns:a16="http://schemas.microsoft.com/office/drawing/2014/main" id="{EB9CCD98-0CDD-4281-8E4A-8C39588E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19" r:id="rId1"/>
    <p:sldLayoutId id="2147499843" r:id="rId2"/>
    <p:sldLayoutId id="2147499844" r:id="rId3"/>
    <p:sldLayoutId id="2147499845" r:id="rId4"/>
    <p:sldLayoutId id="2147499846" r:id="rId5"/>
    <p:sldLayoutId id="2147499847" r:id="rId6"/>
    <p:sldLayoutId id="2147499848" r:id="rId7"/>
    <p:sldLayoutId id="2147499849" r:id="rId8"/>
    <p:sldLayoutId id="2147499850" r:id="rId9"/>
    <p:sldLayoutId id="2147499851" r:id="rId10"/>
    <p:sldLayoutId id="2147499852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8">
            <a:extLst>
              <a:ext uri="{FF2B5EF4-FFF2-40B4-BE49-F238E27FC236}">
                <a16:creationId xmlns:a16="http://schemas.microsoft.com/office/drawing/2014/main" id="{B1FDEA9F-0942-4425-BD66-97DF83F5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100"/>
            <a:ext cx="9906000" cy="336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>
              <a:solidFill>
                <a:srgbClr val="00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9357E53-9019-476F-8B9E-8B251B45C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63EA95-C267-46D9-9731-6D2DFE4D3C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fld id="{15839CB7-FCBE-46CA-A447-2626C07F6189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3077" name="Rectangle 18">
            <a:extLst>
              <a:ext uri="{FF2B5EF4-FFF2-40B4-BE49-F238E27FC236}">
                <a16:creationId xmlns:a16="http://schemas.microsoft.com/office/drawing/2014/main" id="{64F8BB88-A61C-4804-AF61-1BCED5ECE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3078" name="Picture 34" descr="kazakhmys_White_logo">
            <a:extLst>
              <a:ext uri="{FF2B5EF4-FFF2-40B4-BE49-F238E27FC236}">
                <a16:creationId xmlns:a16="http://schemas.microsoft.com/office/drawing/2014/main" id="{30BB9C4F-8F0B-4175-AAB6-A6F7C8976AAC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9920" r:id="rId1"/>
    <p:sldLayoutId id="2147499853" r:id="rId2"/>
    <p:sldLayoutId id="2147499854" r:id="rId3"/>
    <p:sldLayoutId id="2147499855" r:id="rId4"/>
    <p:sldLayoutId id="2147499856" r:id="rId5"/>
    <p:sldLayoutId id="2147499857" r:id="rId6"/>
    <p:sldLayoutId id="2147499858" r:id="rId7"/>
    <p:sldLayoutId id="2147499859" r:id="rId8"/>
    <p:sldLayoutId id="2147499860" r:id="rId9"/>
    <p:sldLayoutId id="2147499861" r:id="rId10"/>
    <p:sldLayoutId id="2147499862" r:id="rId11"/>
    <p:sldLayoutId id="2147499863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8">
            <a:extLst>
              <a:ext uri="{FF2B5EF4-FFF2-40B4-BE49-F238E27FC236}">
                <a16:creationId xmlns:a16="http://schemas.microsoft.com/office/drawing/2014/main" id="{300ED1A1-CEEE-4265-98BC-9356B9499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100"/>
            <a:ext cx="9906000" cy="336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>
              <a:solidFill>
                <a:srgbClr val="000000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FA4C90A-BC5A-4462-BADC-19195D022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2E4602-1E84-4606-9E55-F7754AA0B0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fld id="{704A3BD2-58D5-452A-B4C8-C0B9AD9984FE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4101" name="Rectangle 18">
            <a:extLst>
              <a:ext uri="{FF2B5EF4-FFF2-40B4-BE49-F238E27FC236}">
                <a16:creationId xmlns:a16="http://schemas.microsoft.com/office/drawing/2014/main" id="{12D74DF3-BA70-4E0B-B99C-BB4776C54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4102" name="Picture 34" descr="kazakhmys_White_logo">
            <a:extLst>
              <a:ext uri="{FF2B5EF4-FFF2-40B4-BE49-F238E27FC236}">
                <a16:creationId xmlns:a16="http://schemas.microsoft.com/office/drawing/2014/main" id="{D6DDF012-6C11-425F-9041-3852A0183B78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9921" r:id="rId1"/>
    <p:sldLayoutId id="2147499864" r:id="rId2"/>
    <p:sldLayoutId id="2147499865" r:id="rId3"/>
    <p:sldLayoutId id="2147499866" r:id="rId4"/>
    <p:sldLayoutId id="2147499867" r:id="rId5"/>
    <p:sldLayoutId id="2147499868" r:id="rId6"/>
    <p:sldLayoutId id="2147499869" r:id="rId7"/>
    <p:sldLayoutId id="2147499870" r:id="rId8"/>
    <p:sldLayoutId id="2147499871" r:id="rId9"/>
    <p:sldLayoutId id="2147499872" r:id="rId10"/>
    <p:sldLayoutId id="2147499873" r:id="rId11"/>
    <p:sldLayoutId id="2147499874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7" descr="content_blue_banner">
            <a:extLst>
              <a:ext uri="{FF2B5EF4-FFF2-40B4-BE49-F238E27FC236}">
                <a16:creationId xmlns:a16="http://schemas.microsoft.com/office/drawing/2014/main" id="{62AE59FA-3476-449F-A229-58FFE2B9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8624E68F-1694-4B88-B7EC-FE32EE978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1387475"/>
            <a:ext cx="94361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990" tIns="89984" rIns="91423" bIns="89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BE8D34E-2CDE-4F91-92DC-8B20C2F0A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82100" y="645318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fld id="{732247EA-B05D-4FC8-895B-F5F23D0C76D1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5125" name="Rectangle 18">
            <a:extLst>
              <a:ext uri="{FF2B5EF4-FFF2-40B4-BE49-F238E27FC236}">
                <a16:creationId xmlns:a16="http://schemas.microsoft.com/office/drawing/2014/main" id="{307BA02F-F1E9-471A-9C58-74191FE8F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206375"/>
            <a:ext cx="79533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22" r:id="rId1"/>
    <p:sldLayoutId id="2147499875" r:id="rId2"/>
    <p:sldLayoutId id="2147499876" r:id="rId3"/>
    <p:sldLayoutId id="2147499877" r:id="rId4"/>
    <p:sldLayoutId id="2147499878" r:id="rId5"/>
    <p:sldLayoutId id="2147499879" r:id="rId6"/>
    <p:sldLayoutId id="2147499880" r:id="rId7"/>
    <p:sldLayoutId id="2147499881" r:id="rId8"/>
    <p:sldLayoutId id="2147499882" r:id="rId9"/>
    <p:sldLayoutId id="2147499883" r:id="rId10"/>
    <p:sldLayoutId id="2147499884" r:id="rId11"/>
    <p:sldLayoutId id="2147499885" r:id="rId12"/>
    <p:sldLayoutId id="2147499886" r:id="rId13"/>
    <p:sldLayoutId id="2147499887" r:id="rId14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folHlink"/>
        </a:buClr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Verdana" panose="020B0604030504040204" pitchFamily="34" charset="0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08354E0-E831-4E71-80C8-FB49CFFCD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B89DE7F-4894-423E-A7D3-F454D2E5F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345540" name="Rectangle 4">
            <a:extLst>
              <a:ext uri="{FF2B5EF4-FFF2-40B4-BE49-F238E27FC236}">
                <a16:creationId xmlns:a16="http://schemas.microsoft.com/office/drawing/2014/main" id="{5A49195D-299A-4055-A049-6B623B9FC7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fld id="{FECFA8CD-D416-4240-8CB0-7845C4E603C0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904D8C8-09E9-43C8-86BE-DE1094703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6150" name="Picture 6" descr="kazakhmys_White_logo">
            <a:extLst>
              <a:ext uri="{FF2B5EF4-FFF2-40B4-BE49-F238E27FC236}">
                <a16:creationId xmlns:a16="http://schemas.microsoft.com/office/drawing/2014/main" id="{72F067BA-6CE7-4D8D-A0D4-4F684FEA1703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>
            <a:extLst>
              <a:ext uri="{FF2B5EF4-FFF2-40B4-BE49-F238E27FC236}">
                <a16:creationId xmlns:a16="http://schemas.microsoft.com/office/drawing/2014/main" id="{7803048B-E672-42BC-AD3F-49A9EED4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23" r:id="rId1"/>
    <p:sldLayoutId id="2147499888" r:id="rId2"/>
    <p:sldLayoutId id="2147499889" r:id="rId3"/>
    <p:sldLayoutId id="2147499890" r:id="rId4"/>
    <p:sldLayoutId id="2147499891" r:id="rId5"/>
    <p:sldLayoutId id="2147499892" r:id="rId6"/>
    <p:sldLayoutId id="2147499893" r:id="rId7"/>
    <p:sldLayoutId id="2147499894" r:id="rId8"/>
    <p:sldLayoutId id="2147499895" r:id="rId9"/>
    <p:sldLayoutId id="2147499896" r:id="rId10"/>
    <p:sldLayoutId id="2147499897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1743017-FC93-436E-9199-2376EE745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0547B67-D0DE-438F-B98E-5F7D407B5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345540" name="Rectangle 4">
            <a:extLst>
              <a:ext uri="{FF2B5EF4-FFF2-40B4-BE49-F238E27FC236}">
                <a16:creationId xmlns:a16="http://schemas.microsoft.com/office/drawing/2014/main" id="{9B0D042B-64A1-4993-8D25-8CC34CDA03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fld id="{F782F4AD-5593-4E6E-BF82-06396084F509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2E1D93D-065C-48C1-854A-5C238FE90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7174" name="Picture 6" descr="kazakhmys_White_logo">
            <a:extLst>
              <a:ext uri="{FF2B5EF4-FFF2-40B4-BE49-F238E27FC236}">
                <a16:creationId xmlns:a16="http://schemas.microsoft.com/office/drawing/2014/main" id="{BD99014C-F0EF-4455-992A-0B999F2F07B0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>
            <a:extLst>
              <a:ext uri="{FF2B5EF4-FFF2-40B4-BE49-F238E27FC236}">
                <a16:creationId xmlns:a16="http://schemas.microsoft.com/office/drawing/2014/main" id="{5A2E2CAC-3B34-4B21-8C12-CD2C192AB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24" r:id="rId1"/>
    <p:sldLayoutId id="2147499898" r:id="rId2"/>
    <p:sldLayoutId id="2147499899" r:id="rId3"/>
    <p:sldLayoutId id="2147499900" r:id="rId4"/>
    <p:sldLayoutId id="2147499901" r:id="rId5"/>
    <p:sldLayoutId id="2147499902" r:id="rId6"/>
    <p:sldLayoutId id="2147499903" r:id="rId7"/>
    <p:sldLayoutId id="2147499904" r:id="rId8"/>
    <p:sldLayoutId id="2147499905" r:id="rId9"/>
    <p:sldLayoutId id="2147499906" r:id="rId10"/>
    <p:sldLayoutId id="2147499907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934A3EE-3036-4445-AC6B-5356E420F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D420840-995B-4A96-8DC6-FE852822F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345540" name="Rectangle 4">
            <a:extLst>
              <a:ext uri="{FF2B5EF4-FFF2-40B4-BE49-F238E27FC236}">
                <a16:creationId xmlns:a16="http://schemas.microsoft.com/office/drawing/2014/main" id="{633CA3A5-2D54-4AD3-BFD2-3CDB06670B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fld id="{B862B17F-7EC5-435F-AE89-A917A80A445A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A494167-9EAD-47F9-A3E8-F503982CB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8198" name="Picture 6" descr="kazakhmys_White_logo">
            <a:extLst>
              <a:ext uri="{FF2B5EF4-FFF2-40B4-BE49-F238E27FC236}">
                <a16:creationId xmlns:a16="http://schemas.microsoft.com/office/drawing/2014/main" id="{5E763690-10CD-44F6-8024-FBB71758AFC4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>
            <a:extLst>
              <a:ext uri="{FF2B5EF4-FFF2-40B4-BE49-F238E27FC236}">
                <a16:creationId xmlns:a16="http://schemas.microsoft.com/office/drawing/2014/main" id="{F0AE3603-767A-42F9-9023-8D350CCB3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25" r:id="rId1"/>
    <p:sldLayoutId id="2147499908" r:id="rId2"/>
    <p:sldLayoutId id="2147499909" r:id="rId3"/>
    <p:sldLayoutId id="2147499910" r:id="rId4"/>
    <p:sldLayoutId id="2147499911" r:id="rId5"/>
    <p:sldLayoutId id="2147499912" r:id="rId6"/>
    <p:sldLayoutId id="2147499913" r:id="rId7"/>
    <p:sldLayoutId id="2147499914" r:id="rId8"/>
    <p:sldLayoutId id="2147499915" r:id="rId9"/>
    <p:sldLayoutId id="2147499916" r:id="rId10"/>
    <p:sldLayoutId id="2147499917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BA21DE6-A042-4D79-BAC2-E86B14C3EB25}"/>
              </a:ext>
            </a:extLst>
          </p:cNvPr>
          <p:cNvSpPr>
            <a:spLocks/>
          </p:cNvSpPr>
          <p:nvPr/>
        </p:nvSpPr>
        <p:spPr bwMode="auto">
          <a:xfrm>
            <a:off x="-11113" y="-7938"/>
            <a:ext cx="9928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80ECDCC-7151-49A1-9E24-A38026B8E079}"/>
              </a:ext>
            </a:extLst>
          </p:cNvPr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220" name="Title Placeholder 8">
            <a:extLst>
              <a:ext uri="{FF2B5EF4-FFF2-40B4-BE49-F238E27FC236}">
                <a16:creationId xmlns:a16="http://schemas.microsoft.com/office/drawing/2014/main" id="{6E2AB033-8FDB-41E9-B56D-1E0D67F58C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9221" name="Text Placeholder 29">
            <a:extLst>
              <a:ext uri="{FF2B5EF4-FFF2-40B4-BE49-F238E27FC236}">
                <a16:creationId xmlns:a16="http://schemas.microsoft.com/office/drawing/2014/main" id="{1B70497D-FB78-4BD7-814A-FBFDB5D4E9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935163"/>
            <a:ext cx="89154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F4BF93F-F80E-4891-AF02-D04768134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57678A-D0FE-483D-8AC8-76BFADBD433A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CE1C3F0-6EB7-43CC-A902-BB49BBA57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44C51FC-C3C7-4DD6-BBB8-7A6D92F2B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9A09946B-EFC2-4A22-B85E-395F3E892FDC}" type="slidenum">
              <a:rPr lang="en-GB" altLang="ru-RU"/>
              <a:pPr/>
              <a:t>‹#›</a:t>
            </a:fld>
            <a:endParaRPr lang="en-GB" altLang="ru-RU"/>
          </a:p>
        </p:txBody>
      </p:sp>
      <p:grpSp>
        <p:nvGrpSpPr>
          <p:cNvPr id="9225" name="Group 1">
            <a:extLst>
              <a:ext uri="{FF2B5EF4-FFF2-40B4-BE49-F238E27FC236}">
                <a16:creationId xmlns:a16="http://schemas.microsoft.com/office/drawing/2014/main" id="{F858CFAA-290D-4B95-8AAB-F0B60916B473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203200"/>
            <a:ext cx="9945688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88D79F-2786-4D49-89F0-E54A79E507D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6FC5D4A-9BE0-4BDC-AC08-01588F8D25A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26" r:id="rId1"/>
    <p:sldLayoutId id="2147499927" r:id="rId2"/>
    <p:sldLayoutId id="2147499928" r:id="rId3"/>
    <p:sldLayoutId id="2147499929" r:id="rId4"/>
    <p:sldLayoutId id="2147499930" r:id="rId5"/>
    <p:sldLayoutId id="2147499931" r:id="rId6"/>
    <p:sldLayoutId id="2147499932" r:id="rId7"/>
    <p:sldLayoutId id="2147499933" r:id="rId8"/>
    <p:sldLayoutId id="2147499934" r:id="rId9"/>
    <p:sldLayoutId id="2147499935" r:id="rId10"/>
    <p:sldLayoutId id="214749993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>
            <a:extLst>
              <a:ext uri="{FF2B5EF4-FFF2-40B4-BE49-F238E27FC236}">
                <a16:creationId xmlns:a16="http://schemas.microsoft.com/office/drawing/2014/main" id="{274BCD91-9D01-4CE0-B962-E10BFA98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245225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6E3B37-525B-48F4-8310-344997DC4C52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9699" name="Picture 2" descr="E:\Новая папка (6)\IMG_1048.JPG">
            <a:extLst>
              <a:ext uri="{FF2B5EF4-FFF2-40B4-BE49-F238E27FC236}">
                <a16:creationId xmlns:a16="http://schemas.microsoft.com/office/drawing/2014/main" id="{E5EAF9BD-1C1A-485B-8788-028FC1F1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6" r="7408" b="15179"/>
          <a:stretch>
            <a:fillRect/>
          </a:stretch>
        </p:blipFill>
        <p:spPr bwMode="auto">
          <a:xfrm>
            <a:off x="-6350" y="0"/>
            <a:ext cx="991235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6">
            <a:extLst>
              <a:ext uri="{FF2B5EF4-FFF2-40B4-BE49-F238E27FC236}">
                <a16:creationId xmlns:a16="http://schemas.microsoft.com/office/drawing/2014/main" id="{B48D13EE-99BC-4C02-AC71-62513CA8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0"/>
            <a:ext cx="2806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F3D4A976-74F9-46E2-98FF-67153F490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5613400"/>
            <a:ext cx="9912350" cy="1244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217" tIns="45608" rIns="91217" bIns="45608" anchor="ctr"/>
          <a:lstStyle>
            <a:lvl1pPr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Информация о ходе исполнения утвержденной инвестиционной программы АО «Астана-Энергия» за </a:t>
            </a:r>
            <a:r>
              <a:rPr lang="en-US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IV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 квартал 2020 года.</a:t>
            </a:r>
          </a:p>
          <a:p>
            <a:pPr algn="ctr">
              <a:buFont typeface="Arial" pitchFamily="34" charset="0"/>
              <a:buNone/>
              <a:defRPr/>
            </a:pPr>
            <a:endParaRPr lang="ru-RU" altLang="ru-RU" sz="1000" b="1" kern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г. Нур-Султан 202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 г.</a:t>
            </a:r>
            <a:endParaRPr lang="ru-RU" altLang="ru-RU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">
            <a:extLst>
              <a:ext uri="{FF2B5EF4-FFF2-40B4-BE49-F238E27FC236}">
                <a16:creationId xmlns:a16="http://schemas.microsoft.com/office/drawing/2014/main" id="{9E5C1A38-7BA9-4B4A-A5E2-29FE59A2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BCFFEE-4566-45DA-AA55-97B7DA124D37}" type="slidenum">
              <a:rPr lang="en-GB" altLang="ru-RU"/>
              <a:pPr/>
              <a:t>2</a:t>
            </a:fld>
            <a:endParaRPr lang="en-GB" altLang="ru-RU"/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411A5E2A-383E-4434-A73D-F61990675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8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</a:t>
            </a:r>
            <a:r>
              <a:rPr lang="ru-RU" altLang="ru-RU" b="1">
                <a:solidFill>
                  <a:srgbClr val="FFFFFF"/>
                </a:solidFill>
              </a:rPr>
              <a:t>Общая информация</a:t>
            </a:r>
            <a:endParaRPr lang="en-US" altLang="ru-RU" b="1" baseline="-25000">
              <a:solidFill>
                <a:srgbClr val="FFFFFF"/>
              </a:solidFill>
            </a:endParaRPr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2D8AE91E-3FDA-4017-8237-68EB716A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Group 369">
            <a:extLst>
              <a:ext uri="{FF2B5EF4-FFF2-40B4-BE49-F238E27FC236}">
                <a16:creationId xmlns:a16="http://schemas.microsoft.com/office/drawing/2014/main" id="{DBB8784D-5FE7-41AC-8272-23A01B84B7A1}"/>
              </a:ext>
            </a:extLst>
          </p:cNvPr>
          <p:cNvGraphicFramePr>
            <a:graphicFrameLocks noGrp="1"/>
          </p:cNvGraphicFramePr>
          <p:nvPr/>
        </p:nvGraphicFramePr>
        <p:xfrm>
          <a:off x="151073" y="3619581"/>
          <a:ext cx="9621079" cy="287329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7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83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Электрическая мощность, МВт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Тепловая мощность, Гкал/ч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Установленная мощность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Располагаемая мощность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Установленная мощность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Располагаемая мощность в горячей воде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«Астана-Энергия», в т.ч.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844,4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580,42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ТЭЦ-1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871,6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744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ТЭЦ-2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480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460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1 918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800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Районные котельные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36,42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Прямоугольник 8">
            <a:extLst>
              <a:ext uri="{FF2B5EF4-FFF2-40B4-BE49-F238E27FC236}">
                <a16:creationId xmlns:a16="http://schemas.microsoft.com/office/drawing/2014/main" id="{BBC0773F-20C1-49F2-8DB5-D92DE345A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839788"/>
            <a:ext cx="9621837" cy="264001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видами деятельности АО «Астана-Энергия» являются производство                                                   и реализация тепловой и электрической энергии. 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местному разделу Государственного регистра субъектов естественных монополий по городу Нур-Султан АО «Астана-Энергия» по деятельности по производству тепловой энергии является субъектом естественной монополии.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АО «Астана-Энергия» входят: ТЭЦ-1, ТЭЦ-2 и угольные районные котельные.</a:t>
            </a:r>
          </a:p>
          <a:p>
            <a:pPr indent="0" algn="just">
              <a:buFont typeface="Arial" pitchFamily="34" charset="0"/>
              <a:buNone/>
              <a:defRPr/>
            </a:pP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 ТЭЦ-1 находятся в эксплуатации 3 энергетических котла, 7 водогрейных котлов,  3 турбоагрегата. На ТЭЦ-2 - 7 энергетических котлов, 6 водогрейных котлов и 5 турбоагрегатов. На Районной котельной, работающей на угле, - 36 котлов.</a:t>
            </a: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9169CD52-6AE8-4136-80C9-07ED91521D13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0728" name="object 7">
            <a:extLst>
              <a:ext uri="{FF2B5EF4-FFF2-40B4-BE49-F238E27FC236}">
                <a16:creationId xmlns:a16="http://schemas.microsoft.com/office/drawing/2014/main" id="{6E23625E-E6CA-4ACD-A71B-FD25B7CB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65100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000" b="1">
                <a:solidFill>
                  <a:schemeClr val="bg1"/>
                </a:solidFill>
              </a:rPr>
              <a:t>1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30729" name="Прямоугольник 2">
            <a:extLst>
              <a:ext uri="{FF2B5EF4-FFF2-40B4-BE49-F238E27FC236}">
                <a16:creationId xmlns:a16="http://schemas.microsoft.com/office/drawing/2014/main" id="{5CB6DA81-0A1B-43BB-80BE-E349E82E6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6800"/>
            <a:ext cx="990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1">
            <a:extLst>
              <a:ext uri="{FF2B5EF4-FFF2-40B4-BE49-F238E27FC236}">
                <a16:creationId xmlns:a16="http://schemas.microsoft.com/office/drawing/2014/main" id="{D2BBE57D-9EF0-4F50-BA0B-1F6A2F12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E7BB94-17BB-4AB9-99F3-36A0A9630AFC}" type="slidenum">
              <a:rPr lang="en-GB" altLang="ru-RU">
                <a:solidFill>
                  <a:srgbClr val="045C75"/>
                </a:solidFill>
              </a:rPr>
              <a:pPr/>
              <a:t>3</a:t>
            </a:fld>
            <a:endParaRPr lang="en-GB" altLang="ru-RU">
              <a:solidFill>
                <a:srgbClr val="045C75"/>
              </a:solidFill>
            </a:endParaRP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CE5E0A8E-4D26-49BF-BD02-D7E6F2903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И</a:t>
            </a:r>
            <a:r>
              <a:rPr lang="ru-RU" altLang="ru-RU" b="1">
                <a:solidFill>
                  <a:srgbClr val="FFFFFF"/>
                </a:solidFill>
              </a:rPr>
              <a:t>нвестиционная программы АО «Астана-Энергия»</a:t>
            </a:r>
            <a:endParaRPr lang="en-US" altLang="ru-RU" b="1" baseline="-25000">
              <a:solidFill>
                <a:srgbClr val="FFFFFF"/>
              </a:solidFill>
            </a:endParaRP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F43CD0F3-503A-4268-B3D8-F3D817E8A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2661B4B4-846E-445F-B66C-439675F4AF4C}"/>
              </a:ext>
            </a:extLst>
          </p:cNvPr>
          <p:cNvSpPr/>
          <p:nvPr/>
        </p:nvSpPr>
        <p:spPr>
          <a:xfrm>
            <a:off x="0" y="3175"/>
            <a:ext cx="598488" cy="69056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1750" name="object 7">
            <a:extLst>
              <a:ext uri="{FF2B5EF4-FFF2-40B4-BE49-F238E27FC236}">
                <a16:creationId xmlns:a16="http://schemas.microsoft.com/office/drawing/2014/main" id="{E5E0BA04-611E-4B05-802B-A27232BC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000" b="1">
                <a:solidFill>
                  <a:schemeClr val="bg1"/>
                </a:solidFill>
              </a:rPr>
              <a:t>2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36269846-4977-4B62-A915-690D52846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1098550"/>
            <a:ext cx="9248775" cy="501808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Инвестиционная программа по производству тепловой энергии                                                 АО «Астана-Энергия» на 2020 год с учетом изменений без повышения тарифа составляет в сумме 802</a:t>
            </a:r>
            <a:r>
              <a:rPr lang="en-US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en-US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тенге. Уменьшение утвержденной суммы на 183 116 тыс.тенге произведено в связи со снижением тарифа на производство тепловой энергии до конца 2020 года, в целях поддержки населения города Нур-Султан в связи со сложившейся в 2020 году ситуацией с пандемией коронавирусной инфекции в мире, повлекшей ухудшение социально-экономического положения населения.  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приказу Департамента Комитета по регулированию естественных монополий Министерства национальной экономики Республики Казахстан по городу Нур-Султан (далее – Департамент) от </a:t>
            </a:r>
            <a:r>
              <a:rPr lang="en-US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января 2020 года №8-ОД, согласованного Управлением топливно-энергетического комплекса и коммунального хозяйства города Нур-Султан, Инвестиционная программа АО «Астана-Энергия» на 2018-2022 годы утверждена на сумму 4 689 458 тыс. тенге с учетом внесения изменений в инвестиционную программу 2020 года в сторону уменьшения до 802 140 тыс.тенге.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1">
            <a:extLst>
              <a:ext uri="{FF2B5EF4-FFF2-40B4-BE49-F238E27FC236}">
                <a16:creationId xmlns:a16="http://schemas.microsoft.com/office/drawing/2014/main" id="{E74C4F79-0EE3-4A15-9C66-AD8D1C7C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D62B95-2024-47C0-8C12-BEF3DF2F1892}" type="slidenum">
              <a:rPr lang="en-GB" altLang="ru-RU">
                <a:solidFill>
                  <a:srgbClr val="045C75"/>
                </a:solidFill>
              </a:rPr>
              <a:pPr/>
              <a:t>4</a:t>
            </a:fld>
            <a:endParaRPr lang="en-GB" altLang="ru-RU">
              <a:solidFill>
                <a:srgbClr val="045C75"/>
              </a:solidFill>
            </a:endParaRP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86635C40-89D7-4423-A31C-5E461453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</a:t>
            </a:r>
            <a:r>
              <a:rPr lang="ru-RU" altLang="ru-RU">
                <a:solidFill>
                  <a:srgbClr val="FFFFFF"/>
                </a:solidFill>
              </a:rPr>
              <a:t>Исполнение инвестиционной программы за IV квартал 2020 года</a:t>
            </a:r>
            <a:endParaRPr lang="en-US" altLang="ru-RU" baseline="-25000">
              <a:solidFill>
                <a:srgbClr val="FFFFFF"/>
              </a:solidFill>
            </a:endParaRP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B127A18A-49B4-4174-B79B-235A6854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18B5B65B-F0AA-45F1-97DA-ADCEBB9F7C90}"/>
              </a:ext>
            </a:extLst>
          </p:cNvPr>
          <p:cNvSpPr/>
          <p:nvPr/>
        </p:nvSpPr>
        <p:spPr>
          <a:xfrm>
            <a:off x="0" y="3175"/>
            <a:ext cx="598488" cy="69056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2774" name="object 7">
            <a:extLst>
              <a:ext uri="{FF2B5EF4-FFF2-40B4-BE49-F238E27FC236}">
                <a16:creationId xmlns:a16="http://schemas.microsoft.com/office/drawing/2014/main" id="{9540407D-59C3-4BB2-AA28-FDC096DA1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B0743E5-464E-4B57-80CC-4B3D0CD9D694}"/>
              </a:ext>
            </a:extLst>
          </p:cNvPr>
          <p:cNvGraphicFramePr>
            <a:graphicFrameLocks noGrp="1"/>
          </p:cNvGraphicFramePr>
          <p:nvPr/>
        </p:nvGraphicFramePr>
        <p:xfrm>
          <a:off x="119063" y="1020763"/>
          <a:ext cx="9677400" cy="5416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4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4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№</a:t>
                      </a:r>
                      <a:br>
                        <a:rPr lang="ru-RU" sz="1400" u="none" strike="noStrike" dirty="0">
                          <a:effectLst/>
                          <a:latin typeface="+mj-lt"/>
                        </a:rPr>
                      </a:br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Наименование инвестиций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Сумма тыс. тенге без НДС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Выполнение, тыс. тенге без НДС 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Примечание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ТЭЦ-1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Замена атмосферного деаэратора ДСА-75 ст.№1 на ДА-</a:t>
                      </a: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50 в комплекте с охладителем выпара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38 838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38 838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ыполнено. Акт выполненных работ от 09.12.2020 г.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Технический надзор за выполнением работ по "Замена  </a:t>
                      </a: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атмосферного деаэратора ДСА-75 ст.№1 на ДА-50 в </a:t>
                      </a: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комплекте с охладителем выпара"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ыполнено. Акт выполненных работ от 10.12.2020 г.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Авторский надзор за выполнением работ по "Замена </a:t>
                      </a: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атмосферного деаэратора ДСА-75 ст.№1 на ДА-50 в </a:t>
                      </a: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комплекте с охладителем выпара"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457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457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ыполнено. Акт выполненных работ от 10.12.2020 г.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Бульдозер - 1шт.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70 000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70 000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ыполнено. Акт выполненных работ от 24.12.2020 г.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ТЭЦ-2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Термогигрометр - 2 шт.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выполнено. Акт выполненных работ от 02.10.2020 г.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Монтаж задвижек ВКЦ Ду-300, Ру-25 - 2 шт., Ду-500, </a:t>
                      </a: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Ру-25 - 2 шт.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выполнено. Акт выполненных работ от 06.11.2020 г.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Проведение экспертизы промышленной безопасности </a:t>
                      </a: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рабочих проектов по газификации</a:t>
                      </a: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выполнено. Акт выполненных работ от 15.12.2020 г.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Капитальный ремонт к/а Е-550-13,8-560 КТ, ст. № 7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143 000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143 000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выполнено. Акт выполненных работ от 27.10.2020 г.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>
            <a:extLst>
              <a:ext uri="{FF2B5EF4-FFF2-40B4-BE49-F238E27FC236}">
                <a16:creationId xmlns:a16="http://schemas.microsoft.com/office/drawing/2014/main" id="{FD4BEDDA-804B-4F02-A73C-673B324E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3D5FB2-DA07-4EF4-B983-65C0A64D3335}" type="slidenum">
              <a:rPr lang="en-GB" altLang="ru-RU">
                <a:solidFill>
                  <a:srgbClr val="045C75"/>
                </a:solidFill>
              </a:rPr>
              <a:pPr/>
              <a:t>5</a:t>
            </a:fld>
            <a:endParaRPr lang="en-GB" altLang="ru-RU">
              <a:solidFill>
                <a:srgbClr val="045C75"/>
              </a:solidFill>
            </a:endParaRP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AF05A5F2-DDA4-4C1C-9507-BA05956BC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</a:t>
            </a:r>
            <a:r>
              <a:rPr lang="ru-RU" altLang="ru-RU">
                <a:solidFill>
                  <a:srgbClr val="FFFFFF"/>
                </a:solidFill>
              </a:rPr>
              <a:t>Исполнение инвестиционной программы за IV квартал 2020 года</a:t>
            </a:r>
            <a:endParaRPr lang="en-US" altLang="ru-RU" baseline="-25000">
              <a:solidFill>
                <a:srgbClr val="FFFFFF"/>
              </a:solidFill>
            </a:endParaRP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9F5A72B2-3139-4424-BF2D-2802E69E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C2A8CA27-BFB7-43E7-8962-362FB80607C9}"/>
              </a:ext>
            </a:extLst>
          </p:cNvPr>
          <p:cNvSpPr/>
          <p:nvPr/>
        </p:nvSpPr>
        <p:spPr>
          <a:xfrm>
            <a:off x="0" y="3175"/>
            <a:ext cx="598488" cy="69056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3798" name="object 7">
            <a:extLst>
              <a:ext uri="{FF2B5EF4-FFF2-40B4-BE49-F238E27FC236}">
                <a16:creationId xmlns:a16="http://schemas.microsoft.com/office/drawing/2014/main" id="{4413867E-3977-423A-8BE3-419DB1A0B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796E82A-67C6-4991-A794-1D1E6223B429}"/>
              </a:ext>
            </a:extLst>
          </p:cNvPr>
          <p:cNvGraphicFramePr>
            <a:graphicFrameLocks noGrp="1"/>
          </p:cNvGraphicFramePr>
          <p:nvPr/>
        </p:nvGraphicFramePr>
        <p:xfrm>
          <a:off x="119063" y="1020763"/>
          <a:ext cx="9677400" cy="4562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4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5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№</a:t>
                      </a:r>
                      <a:br>
                        <a:rPr lang="ru-RU" sz="1400" u="none" strike="noStrike" dirty="0">
                          <a:effectLst/>
                          <a:latin typeface="+mj-lt"/>
                        </a:rPr>
                      </a:br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Наименование инвестиций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Сумма тыс. тенге без НДС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Выполнение, тыс. тенге без НДС 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Примечание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ТЭЦ-2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Электродвигатель на ленточный конвейер №3 - 1шт.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16 055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16 055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выполнено. Акт выполненных работ от 04.12.2020 г.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Электродвигатель на ленточный конвейер №4 - 1шт.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9 230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9 230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выполнено. Акт выполненных работ от 08.10.2020 г.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Кубы ВЗП на к/а БКЗ-420-140 ст. №4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99 266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99 266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выполнено. Акт выполненных работ от 16.11.2020 г.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Кубы ВЗП на к/а БКЗ-420-140 ст. №1 и КВ-Т-139,6-150 </a:t>
                      </a: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ст.№2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75 675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75 675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выполнено. АВР от 24.11.2020 г. и 15.12.2020 г.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Кубы ВЗП для к/а КВ-Т-139,6-150, ст. №4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19 159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19 159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выполнено. Акт выполненных работ от 15.10.2020 г.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91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Районные котельные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Дымосос ДН-8-1000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выполнено. Акт выполненных работ от 12.10.2020 г.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Дымосос ДН-10-1500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выполнено. Акт выполненных работ от 12.10.2020 г.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1">
            <a:extLst>
              <a:ext uri="{FF2B5EF4-FFF2-40B4-BE49-F238E27FC236}">
                <a16:creationId xmlns:a16="http://schemas.microsoft.com/office/drawing/2014/main" id="{E4AF5B25-D40A-4BCC-ADC7-A9C8389A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005394-B9FC-40F8-BF5D-A236B40B1D05}" type="slidenum">
              <a:rPr lang="en-GB" altLang="ru-RU">
                <a:solidFill>
                  <a:srgbClr val="045C75"/>
                </a:solidFill>
              </a:rPr>
              <a:pPr/>
              <a:t>6</a:t>
            </a:fld>
            <a:endParaRPr lang="en-GB" altLang="ru-RU">
              <a:solidFill>
                <a:srgbClr val="045C75"/>
              </a:solidFill>
            </a:endParaRP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31624A1B-1F78-4806-97FE-319394322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</a:t>
            </a:r>
            <a:r>
              <a:rPr lang="ru-RU" altLang="ru-RU" b="1">
                <a:solidFill>
                  <a:srgbClr val="FFFFFF"/>
                </a:solidFill>
              </a:rPr>
              <a:t>Исполнение инвестиционной программы</a:t>
            </a:r>
            <a:endParaRPr lang="en-US" altLang="ru-RU" b="1" baseline="-25000">
              <a:solidFill>
                <a:srgbClr val="FFFFFF"/>
              </a:solidFill>
            </a:endParaRP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BD309ACF-1264-400B-ABBB-2288D6E9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77A19525-6293-436B-85C8-046DD05532A0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4822" name="object 7">
            <a:extLst>
              <a:ext uri="{FF2B5EF4-FFF2-40B4-BE49-F238E27FC236}">
                <a16:creationId xmlns:a16="http://schemas.microsoft.com/office/drawing/2014/main" id="{9E0D5741-F199-4374-B7AB-24438D87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000" b="1">
                <a:solidFill>
                  <a:schemeClr val="bg1"/>
                </a:solidFill>
              </a:rPr>
              <a:t>3.1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FFE453DF-D8C8-440F-8606-2FCC433FE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9906000" cy="93027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атмосферного деаэратора ДСА-75 ст.№ 1 на ДА-50 в комплекте с охладителем согласно разработанного Проекта с техническим и авторским надзором;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Покупка бульдозера на ТЭЦ-1.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4" name="Рисунок 3">
            <a:extLst>
              <a:ext uri="{FF2B5EF4-FFF2-40B4-BE49-F238E27FC236}">
                <a16:creationId xmlns:a16="http://schemas.microsoft.com/office/drawing/2014/main" id="{69281980-97CA-429E-9C80-97AD828C9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774825"/>
            <a:ext cx="37020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Рисунок 4">
            <a:extLst>
              <a:ext uri="{FF2B5EF4-FFF2-40B4-BE49-F238E27FC236}">
                <a16:creationId xmlns:a16="http://schemas.microsoft.com/office/drawing/2014/main" id="{12C733FA-5696-4D20-A623-7C8A078B6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23512"/>
          <a:stretch>
            <a:fillRect/>
          </a:stretch>
        </p:blipFill>
        <p:spPr bwMode="auto">
          <a:xfrm>
            <a:off x="5146675" y="1774825"/>
            <a:ext cx="377666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Рисунок 5">
            <a:extLst>
              <a:ext uri="{FF2B5EF4-FFF2-40B4-BE49-F238E27FC236}">
                <a16:creationId xmlns:a16="http://schemas.microsoft.com/office/drawing/2014/main" id="{44B38815-6C92-4E58-A987-8C6F1857D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 r="8423" b="8186"/>
          <a:stretch>
            <a:fillRect/>
          </a:stretch>
        </p:blipFill>
        <p:spPr bwMode="auto">
          <a:xfrm>
            <a:off x="5146675" y="4251325"/>
            <a:ext cx="377666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Рисунок 1">
            <a:extLst>
              <a:ext uri="{FF2B5EF4-FFF2-40B4-BE49-F238E27FC236}">
                <a16:creationId xmlns:a16="http://schemas.microsoft.com/office/drawing/2014/main" id="{36A3AFBE-F8BA-4792-A7DD-F98371BE6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/>
          <a:stretch>
            <a:fillRect/>
          </a:stretch>
        </p:blipFill>
        <p:spPr bwMode="auto">
          <a:xfrm>
            <a:off x="822325" y="4251325"/>
            <a:ext cx="37020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>
            <a:extLst>
              <a:ext uri="{FF2B5EF4-FFF2-40B4-BE49-F238E27FC236}">
                <a16:creationId xmlns:a16="http://schemas.microsoft.com/office/drawing/2014/main" id="{83B027B1-02FC-4C9D-AB93-F6D49476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3B1637-DC18-494A-A51D-6F053D5D4F56}" type="slidenum">
              <a:rPr lang="en-GB" altLang="ru-RU">
                <a:solidFill>
                  <a:srgbClr val="045C75"/>
                </a:solidFill>
              </a:rPr>
              <a:pPr/>
              <a:t>7</a:t>
            </a:fld>
            <a:endParaRPr lang="en-GB" altLang="ru-RU">
              <a:solidFill>
                <a:srgbClr val="045C75"/>
              </a:solidFill>
            </a:endParaRP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CFD4ED07-2728-4D30-B589-83D28F27C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</a:t>
            </a:r>
            <a:r>
              <a:rPr lang="ru-RU" altLang="ru-RU" b="1">
                <a:solidFill>
                  <a:srgbClr val="FFFFFF"/>
                </a:solidFill>
              </a:rPr>
              <a:t>Исполнение инвестиционной программы</a:t>
            </a:r>
            <a:endParaRPr lang="en-US" altLang="ru-RU" b="1" baseline="-25000">
              <a:solidFill>
                <a:srgbClr val="FFFFFF"/>
              </a:solidFill>
            </a:endParaRP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4BDEB68F-9033-4BB9-BEA3-78F79B66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992DF6B1-0FFB-4716-9740-2C44D6A724A3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5846" name="object 7">
            <a:extLst>
              <a:ext uri="{FF2B5EF4-FFF2-40B4-BE49-F238E27FC236}">
                <a16:creationId xmlns:a16="http://schemas.microsoft.com/office/drawing/2014/main" id="{47ED4BF2-92A6-4DA7-9B78-F0C50818C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000" b="1">
                <a:solidFill>
                  <a:schemeClr val="bg1"/>
                </a:solidFill>
              </a:rPr>
              <a:t>3.1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DB7C2068-A59F-4185-8C08-E5720F67E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9906000" cy="67786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Электродвигатель на ленточный конвейера ТЭЦ-2;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Покупка Термогигрометра для Хим.цеха ТЭЦ-2.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8" name="Рисунок 3">
            <a:extLst>
              <a:ext uri="{FF2B5EF4-FFF2-40B4-BE49-F238E27FC236}">
                <a16:creationId xmlns:a16="http://schemas.microsoft.com/office/drawing/2014/main" id="{7627072E-2D61-4B02-AB6D-5B4F31CCC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774825"/>
            <a:ext cx="37020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Рисунок 4">
            <a:extLst>
              <a:ext uri="{FF2B5EF4-FFF2-40B4-BE49-F238E27FC236}">
                <a16:creationId xmlns:a16="http://schemas.microsoft.com/office/drawing/2014/main" id="{1203B4F2-5AC7-43D5-98BC-47CE0FEA1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6" b="26234"/>
          <a:stretch>
            <a:fillRect/>
          </a:stretch>
        </p:blipFill>
        <p:spPr bwMode="auto">
          <a:xfrm>
            <a:off x="5146675" y="1774825"/>
            <a:ext cx="377666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Рисунок 5">
            <a:extLst>
              <a:ext uri="{FF2B5EF4-FFF2-40B4-BE49-F238E27FC236}">
                <a16:creationId xmlns:a16="http://schemas.microsoft.com/office/drawing/2014/main" id="{57D260C8-0AA2-4406-95DB-6DB8F3516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/>
          <a:stretch>
            <a:fillRect/>
          </a:stretch>
        </p:blipFill>
        <p:spPr bwMode="auto">
          <a:xfrm>
            <a:off x="5146675" y="4251325"/>
            <a:ext cx="377666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Рисунок 1">
            <a:extLst>
              <a:ext uri="{FF2B5EF4-FFF2-40B4-BE49-F238E27FC236}">
                <a16:creationId xmlns:a16="http://schemas.microsoft.com/office/drawing/2014/main" id="{2DAC28D3-A695-4554-8CAB-660928EE2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4251325"/>
            <a:ext cx="37020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1">
            <a:extLst>
              <a:ext uri="{FF2B5EF4-FFF2-40B4-BE49-F238E27FC236}">
                <a16:creationId xmlns:a16="http://schemas.microsoft.com/office/drawing/2014/main" id="{EFB591E3-4C0D-4180-BAC9-477D18A3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8711C9-BFE5-43CC-B228-12E35F4D179D}" type="slidenum">
              <a:rPr lang="en-GB" altLang="ru-RU">
                <a:solidFill>
                  <a:srgbClr val="045C75"/>
                </a:solidFill>
              </a:rPr>
              <a:pPr/>
              <a:t>8</a:t>
            </a:fld>
            <a:endParaRPr lang="en-GB" altLang="ru-RU">
              <a:solidFill>
                <a:srgbClr val="045C75"/>
              </a:solidFill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826EB833-462D-4AAB-A6CD-83EDBB9CB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</a:t>
            </a:r>
            <a:r>
              <a:rPr lang="ru-RU" altLang="ru-RU" b="1">
                <a:solidFill>
                  <a:srgbClr val="FFFFFF"/>
                </a:solidFill>
              </a:rPr>
              <a:t>Исполнение инвестиционной программы</a:t>
            </a:r>
            <a:endParaRPr lang="en-US" altLang="ru-RU" b="1" baseline="-25000">
              <a:solidFill>
                <a:srgbClr val="FFFFFF"/>
              </a:solidFill>
            </a:endParaRP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AC983A8A-6455-48C4-AAA2-E804B858C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1BF599CE-CF48-4FC4-9601-60714A85BF2E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6870" name="object 7">
            <a:extLst>
              <a:ext uri="{FF2B5EF4-FFF2-40B4-BE49-F238E27FC236}">
                <a16:creationId xmlns:a16="http://schemas.microsoft.com/office/drawing/2014/main" id="{9D2972E3-694C-4572-9685-D329F9BE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000" b="1">
                <a:solidFill>
                  <a:schemeClr val="bg1"/>
                </a:solidFill>
              </a:rPr>
              <a:t>3.1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FB1CEBFF-6628-4F4A-B9FA-F3DF0CCF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9906000" cy="67786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Кубы воздухоподогревателя на котлоагрегаты ТЭЦ-2;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Покупка дымососов на Районные котельные.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2" name="Рисунок 3">
            <a:extLst>
              <a:ext uri="{FF2B5EF4-FFF2-40B4-BE49-F238E27FC236}">
                <a16:creationId xmlns:a16="http://schemas.microsoft.com/office/drawing/2014/main" id="{676A920D-BAB3-491E-804F-D183494E6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256" r="19548" b="18515"/>
          <a:stretch>
            <a:fillRect/>
          </a:stretch>
        </p:blipFill>
        <p:spPr bwMode="auto">
          <a:xfrm>
            <a:off x="5146675" y="1774825"/>
            <a:ext cx="37020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Рисунок 4">
            <a:extLst>
              <a:ext uri="{FF2B5EF4-FFF2-40B4-BE49-F238E27FC236}">
                <a16:creationId xmlns:a16="http://schemas.microsoft.com/office/drawing/2014/main" id="{660F0758-6FAE-4DA2-9D18-E6AA67431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774825"/>
            <a:ext cx="376872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Рисунок 5">
            <a:extLst>
              <a:ext uri="{FF2B5EF4-FFF2-40B4-BE49-F238E27FC236}">
                <a16:creationId xmlns:a16="http://schemas.microsoft.com/office/drawing/2014/main" id="{AE51CA43-0DCD-484F-8DE1-18B282932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4187825"/>
            <a:ext cx="37687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Рисунок 1">
            <a:extLst>
              <a:ext uri="{FF2B5EF4-FFF2-40B4-BE49-F238E27FC236}">
                <a16:creationId xmlns:a16="http://schemas.microsoft.com/office/drawing/2014/main" id="{86289B6D-54E2-424B-A2CB-716B96CE0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9" b="27652"/>
          <a:stretch>
            <a:fillRect/>
          </a:stretch>
        </p:blipFill>
        <p:spPr bwMode="auto">
          <a:xfrm>
            <a:off x="5164138" y="4187825"/>
            <a:ext cx="37020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 Background">
  <a:themeElements>
    <a:clrScheme name="White Background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White Background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Background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Kazakhmys SAMPLE SLIDES 09</Template>
  <TotalTime>36113</TotalTime>
  <Words>903</Words>
  <Application>Microsoft Office PowerPoint</Application>
  <PresentationFormat>Лист A4 (210x297 мм)</PresentationFormat>
  <Paragraphs>188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Kazakhmys SAMPLE SLIDES 09</vt:lpstr>
      <vt:lpstr>1_Kazakhmys SAMPLE SLIDES 09</vt:lpstr>
      <vt:lpstr>2_Kazakhmys SAMPLE SLIDES 09</vt:lpstr>
      <vt:lpstr>3_Kazakhmys SAMPLE SLIDES 09</vt:lpstr>
      <vt:lpstr>White Background</vt:lpstr>
      <vt:lpstr>4_Kazakhmys SAMPLE SLIDES 09</vt:lpstr>
      <vt:lpstr>5_Kazakhmys SAMPLE SLIDES 09</vt:lpstr>
      <vt:lpstr>6_Kazakhmys SAMPLE SLIDES 09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Kazakhmys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Kazakhmys PLC Template 2007</dc:title>
  <dc:creator>Irene Burton</dc:creator>
  <cp:lastModifiedBy>Асет Нуртаза</cp:lastModifiedBy>
  <cp:revision>2155</cp:revision>
  <cp:lastPrinted>2019-07-26T04:28:20Z</cp:lastPrinted>
  <dcterms:created xsi:type="dcterms:W3CDTF">2010-02-11T13:07:10Z</dcterms:created>
  <dcterms:modified xsi:type="dcterms:W3CDTF">2021-11-26T04:11:40Z</dcterms:modified>
</cp:coreProperties>
</file>